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3"/>
  </p:sldMasterIdLst>
  <p:notesMasterIdLst>
    <p:notesMasterId r:id="rId33"/>
  </p:notesMasterIdLst>
  <p:sldIdLst>
    <p:sldId id="658" r:id="rId4"/>
    <p:sldId id="609" r:id="rId5"/>
    <p:sldId id="256" r:id="rId6"/>
    <p:sldId id="632" r:id="rId7"/>
    <p:sldId id="608" r:id="rId8"/>
    <p:sldId id="637" r:id="rId9"/>
    <p:sldId id="649" r:id="rId10"/>
    <p:sldId id="647" r:id="rId11"/>
    <p:sldId id="648" r:id="rId12"/>
    <p:sldId id="650" r:id="rId13"/>
    <p:sldId id="651" r:id="rId14"/>
    <p:sldId id="654" r:id="rId15"/>
    <p:sldId id="656" r:id="rId16"/>
    <p:sldId id="657" r:id="rId17"/>
    <p:sldId id="633" r:id="rId18"/>
    <p:sldId id="641" r:id="rId19"/>
    <p:sldId id="645" r:id="rId20"/>
    <p:sldId id="585" r:id="rId21"/>
    <p:sldId id="613" r:id="rId22"/>
    <p:sldId id="614" r:id="rId23"/>
    <p:sldId id="615" r:id="rId24"/>
    <p:sldId id="640" r:id="rId25"/>
    <p:sldId id="625" r:id="rId26"/>
    <p:sldId id="611" r:id="rId27"/>
    <p:sldId id="612" r:id="rId28"/>
    <p:sldId id="642" r:id="rId29"/>
    <p:sldId id="643" r:id="rId30"/>
    <p:sldId id="644" r:id="rId31"/>
    <p:sldId id="65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FFFF"/>
    <a:srgbClr val="FF7E79"/>
    <a:srgbClr val="F2F2F2"/>
    <a:srgbClr val="8EBB90"/>
    <a:srgbClr val="7A81FF"/>
    <a:srgbClr val="D6DCE5"/>
    <a:srgbClr val="050567"/>
    <a:srgbClr val="1BFF00"/>
    <a:srgbClr val="FE1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413D56-4153-4EBB-8F51-E7B745774497}" v="13" dt="2023-05-05T07:13:16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/>
    <p:restoredTop sz="60439"/>
  </p:normalViewPr>
  <p:slideViewPr>
    <p:cSldViewPr snapToGrid="0" snapToObjects="1">
      <p:cViewPr varScale="1">
        <p:scale>
          <a:sx n="22" d="100"/>
          <a:sy n="22" d="100"/>
        </p:scale>
        <p:origin x="16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i Haru" userId="82a3d6f80f39c002" providerId="LiveId" clId="{78413D56-4153-4EBB-8F51-E7B745774497}"/>
    <pc:docChg chg="delSld">
      <pc:chgData name="Akashi Haru" userId="82a3d6f80f39c002" providerId="LiveId" clId="{78413D56-4153-4EBB-8F51-E7B745774497}" dt="2023-05-05T07:13:03.825" v="7" actId="47"/>
      <pc:docMkLst>
        <pc:docMk/>
      </pc:docMkLst>
      <pc:sldChg chg="del">
        <pc:chgData name="Akashi Haru" userId="82a3d6f80f39c002" providerId="LiveId" clId="{78413D56-4153-4EBB-8F51-E7B745774497}" dt="2023-05-05T07:13:03.150" v="6" actId="47"/>
        <pc:sldMkLst>
          <pc:docMk/>
          <pc:sldMk cId="3465827073" sldId="467"/>
        </pc:sldMkLst>
      </pc:sldChg>
      <pc:sldChg chg="del">
        <pc:chgData name="Akashi Haru" userId="82a3d6f80f39c002" providerId="LiveId" clId="{78413D56-4153-4EBB-8F51-E7B745774497}" dt="2023-05-05T07:12:58.130" v="1" actId="47"/>
        <pc:sldMkLst>
          <pc:docMk/>
          <pc:sldMk cId="1103081240" sldId="519"/>
        </pc:sldMkLst>
      </pc:sldChg>
      <pc:sldChg chg="del">
        <pc:chgData name="Akashi Haru" userId="82a3d6f80f39c002" providerId="LiveId" clId="{78413D56-4153-4EBB-8F51-E7B745774497}" dt="2023-05-05T07:13:02.526" v="5" actId="47"/>
        <pc:sldMkLst>
          <pc:docMk/>
          <pc:sldMk cId="516062873" sldId="539"/>
        </pc:sldMkLst>
      </pc:sldChg>
      <pc:sldChg chg="del">
        <pc:chgData name="Akashi Haru" userId="82a3d6f80f39c002" providerId="LiveId" clId="{78413D56-4153-4EBB-8F51-E7B745774497}" dt="2023-05-05T07:13:01.092" v="3" actId="47"/>
        <pc:sldMkLst>
          <pc:docMk/>
          <pc:sldMk cId="1074014290" sldId="540"/>
        </pc:sldMkLst>
      </pc:sldChg>
      <pc:sldChg chg="del">
        <pc:chgData name="Akashi Haru" userId="82a3d6f80f39c002" providerId="LiveId" clId="{78413D56-4153-4EBB-8F51-E7B745774497}" dt="2023-05-05T07:12:24.556" v="0" actId="47"/>
        <pc:sldMkLst>
          <pc:docMk/>
          <pc:sldMk cId="3148865108" sldId="555"/>
        </pc:sldMkLst>
      </pc:sldChg>
      <pc:sldChg chg="del">
        <pc:chgData name="Akashi Haru" userId="82a3d6f80f39c002" providerId="LiveId" clId="{78413D56-4153-4EBB-8F51-E7B745774497}" dt="2023-05-05T07:12:58.745" v="2" actId="47"/>
        <pc:sldMkLst>
          <pc:docMk/>
          <pc:sldMk cId="1329108618" sldId="571"/>
        </pc:sldMkLst>
      </pc:sldChg>
      <pc:sldChg chg="del">
        <pc:chgData name="Akashi Haru" userId="82a3d6f80f39c002" providerId="LiveId" clId="{78413D56-4153-4EBB-8F51-E7B745774497}" dt="2023-05-05T07:13:01.947" v="4" actId="47"/>
        <pc:sldMkLst>
          <pc:docMk/>
          <pc:sldMk cId="3632581613" sldId="572"/>
        </pc:sldMkLst>
      </pc:sldChg>
      <pc:sldChg chg="del">
        <pc:chgData name="Akashi Haru" userId="82a3d6f80f39c002" providerId="LiveId" clId="{78413D56-4153-4EBB-8F51-E7B745774497}" dt="2023-05-05T07:13:03.825" v="7" actId="47"/>
        <pc:sldMkLst>
          <pc:docMk/>
          <pc:sldMk cId="3495170838" sldId="5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872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106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021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7641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478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825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9123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9226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663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72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46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59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797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8221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60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3200"/>
              <a:t>コミュニケーションに感情は不可欠．</a:t>
            </a:r>
            <a:endParaRPr kumimoji="1" lang="en-US" altLang="ja-JP" sz="3200" dirty="0"/>
          </a:p>
          <a:p>
            <a:r>
              <a:rPr kumimoji="1" lang="ja-JP" altLang="en-US" sz="1000"/>
              <a:t>感情表現</a:t>
            </a:r>
            <a:endParaRPr kumimoji="1" lang="en-US" altLang="ja-JP" sz="1000" dirty="0"/>
          </a:p>
          <a:p>
            <a:r>
              <a:rPr kumimoji="1" lang="ja-JP" altLang="en-US" sz="1000"/>
              <a:t>↓</a:t>
            </a:r>
            <a:endParaRPr kumimoji="1" lang="en-US" altLang="ja-JP" sz="1000" dirty="0"/>
          </a:p>
          <a:p>
            <a:r>
              <a:rPr kumimoji="1" lang="ja-JP" altLang="en-US" sz="1000"/>
              <a:t>感情が伝染</a:t>
            </a:r>
            <a:endParaRPr kumimoji="1" lang="en-US" altLang="ja-JP" sz="1000" dirty="0"/>
          </a:p>
          <a:p>
            <a:r>
              <a:rPr kumimoji="1" lang="ja-JP" altLang="en-US" sz="1000"/>
              <a:t>↓</a:t>
            </a:r>
            <a:endParaRPr kumimoji="1" lang="en-US" altLang="ja-JP" sz="1000" dirty="0"/>
          </a:p>
          <a:p>
            <a:r>
              <a:rPr kumimoji="1" lang="ja-JP" altLang="en-US" sz="1000"/>
              <a:t>相手から期待されるフィードバック</a:t>
            </a:r>
            <a:endParaRPr kumimoji="1" lang="en-US" altLang="ja-JP" sz="1000" dirty="0"/>
          </a:p>
          <a:p>
            <a:r>
              <a:rPr kumimoji="1" lang="ja-JP" altLang="en-US" sz="1000"/>
              <a:t>↓</a:t>
            </a:r>
            <a:endParaRPr kumimoji="1" lang="en-US" altLang="ja-JP" sz="1000" dirty="0"/>
          </a:p>
          <a:p>
            <a:r>
              <a:rPr kumimoji="1" lang="ja-JP" altLang="en-US" sz="1000"/>
              <a:t>インタラクション・コミュニケーションの満足度が上昇</a:t>
            </a:r>
            <a:endParaRPr kumimoji="1" lang="en-US" altLang="ja-JP" sz="1000" dirty="0"/>
          </a:p>
          <a:p>
            <a:endParaRPr kumimoji="1" lang="en-US" altLang="ja-JP" sz="1000" dirty="0"/>
          </a:p>
          <a:p>
            <a:endParaRPr kumimoji="1" lang="en-US" altLang="ja-JP" sz="1000" dirty="0"/>
          </a:p>
          <a:p>
            <a:endParaRPr kumimoji="1" lang="ja-JP" altLang="en-US" sz="10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7296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15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6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概要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現在は表情のみ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6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25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04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63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FAD5-AB1B-F042-BA22-1720A04359CB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1539-A5D2-4845-9FF7-19437F8662D3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F0E0-AAE9-B946-B73D-E53269FE19D6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7CCF-FA73-F143-907E-E3E88C78631A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9ADC-1146-2743-AEFF-A1983D586F48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9B14-DFD5-264F-A7B6-503D2CB01B1B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6D2E-E108-FC44-92A8-BA38AB25FE8D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0F69-ACDE-DD4B-A3F6-3A2730C63DD2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291D-382B-134F-A922-6FA8CFFD979E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E005-89B0-A149-84B0-F7C7C3E10DE4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E6B3-0EB7-C94D-8213-18D1483FE737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3BA7-9F7F-BA4B-9C55-D0589F0EC4B8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6.mp4"/><Relationship Id="rId7" Type="http://schemas.openxmlformats.org/officeDocument/2006/relationships/image" Target="../media/image5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em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emf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福田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Yeoh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ゼミ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進捗報告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/25)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254" y="3908347"/>
            <a:ext cx="7133492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11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モータ制御例　①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4EF66F6-04AB-7222-4583-48EE189C3BE3}"/>
              </a:ext>
            </a:extLst>
          </p:cNvPr>
          <p:cNvSpPr/>
          <p:nvPr/>
        </p:nvSpPr>
        <p:spPr>
          <a:xfrm>
            <a:off x="257378" y="1303349"/>
            <a:ext cx="3853906" cy="17366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</a:t>
            </a:r>
            <a:endParaRPr kumimoji="1" lang="ja-JP" altLang="en-US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9C0F1A5-F1B8-0FF1-A2A8-6BBB77DBBD40}"/>
              </a:ext>
            </a:extLst>
          </p:cNvPr>
          <p:cNvSpPr>
            <a:spLocks/>
          </p:cNvSpPr>
          <p:nvPr/>
        </p:nvSpPr>
        <p:spPr>
          <a:xfrm>
            <a:off x="238462" y="981759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happy_CrURFC.mp4">
            <a:hlinkClick r:id="" action="ppaction://media"/>
            <a:extLst>
              <a:ext uri="{FF2B5EF4-FFF2-40B4-BE49-F238E27FC236}">
                <a16:creationId xmlns:a16="http://schemas.microsoft.com/office/drawing/2014/main" id="{9A40A90C-663C-A654-EC57-CE776645B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67.4042" out="208.3916"/>
                </p14:media>
              </p:ext>
            </p:extLst>
          </p:nvPr>
        </p:nvPicPr>
        <p:blipFill rotWithShape="1">
          <a:blip r:embed="rId5"/>
          <a:srcRect l="14051" t="19573" r="31330" b="55754"/>
          <a:stretch/>
        </p:blipFill>
        <p:spPr>
          <a:xfrm rot="5400000">
            <a:off x="3829065" y="1524319"/>
            <a:ext cx="5511116" cy="4425996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3B08511-A39E-8EA7-919A-7C6114AC27CA}"/>
              </a:ext>
            </a:extLst>
          </p:cNvPr>
          <p:cNvSpPr>
            <a:spLocks/>
          </p:cNvSpPr>
          <p:nvPr/>
        </p:nvSpPr>
        <p:spPr>
          <a:xfrm>
            <a:off x="4371625" y="981759"/>
            <a:ext cx="712224" cy="321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動画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18068E2-7A30-AF07-85D6-6B71BE89F947}"/>
              </a:ext>
            </a:extLst>
          </p:cNvPr>
          <p:cNvSpPr>
            <a:spLocks/>
          </p:cNvSpPr>
          <p:nvPr/>
        </p:nvSpPr>
        <p:spPr>
          <a:xfrm>
            <a:off x="257378" y="3651285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動作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7FDF3FA1-00C3-DE5F-9E7E-D3580EF8B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770383"/>
              </p:ext>
            </p:extLst>
          </p:nvPr>
        </p:nvGraphicFramePr>
        <p:xfrm>
          <a:off x="257378" y="3972875"/>
          <a:ext cx="3855600" cy="2520000"/>
        </p:xfrm>
        <a:graphic>
          <a:graphicData uri="http://schemas.openxmlformats.org/drawingml/2006/table">
            <a:tbl>
              <a:tblPr firstRow="1" bandRow="1"/>
              <a:tblGrid>
                <a:gridCol w="1868549">
                  <a:extLst>
                    <a:ext uri="{9D8B030D-6E8A-4147-A177-3AD203B41FA5}">
                      <a16:colId xmlns:a16="http://schemas.microsoft.com/office/drawing/2014/main" val="2623332462"/>
                    </a:ext>
                  </a:extLst>
                </a:gridCol>
                <a:gridCol w="1987051">
                  <a:extLst>
                    <a:ext uri="{9D8B030D-6E8A-4147-A177-3AD203B41FA5}">
                      <a16:colId xmlns:a16="http://schemas.microsoft.com/office/drawing/2014/main" val="218393475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b="0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表現動作</a:t>
                      </a:r>
                      <a:endParaRPr lang="ja-JP" sz="2400" b="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共感</a:t>
                      </a:r>
                      <a:endParaRPr lang="ja-JP" sz="2400" b="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85348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左右</a:t>
                      </a:r>
                      <a:endParaRPr kumimoji="1" lang="en-US" altLang="ja-JP" sz="24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ＭＳ Ｐゴシック" panose="020B0600070205080204" pitchFamily="34" charset="-128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○</a:t>
                      </a:r>
                      <a:endParaRPr lang="en-US" altLang="ja-JP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390002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上下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上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518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2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モータ制御例　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2" name="sad_mDjxlP.mp4">
            <a:hlinkClick r:id="" action="ppaction://media"/>
            <a:extLst>
              <a:ext uri="{FF2B5EF4-FFF2-40B4-BE49-F238E27FC236}">
                <a16:creationId xmlns:a16="http://schemas.microsoft.com/office/drawing/2014/main" id="{624D817B-DBD7-0DA6-C777-F522040D64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968" t="31217" r="3866" b="40996"/>
          <a:stretch/>
        </p:blipFill>
        <p:spPr>
          <a:xfrm rot="5400000">
            <a:off x="3841641" y="1514048"/>
            <a:ext cx="5511113" cy="445114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8691CAC-9913-200D-8F3F-B269E26C7C0F}"/>
              </a:ext>
            </a:extLst>
          </p:cNvPr>
          <p:cNvSpPr>
            <a:spLocks/>
          </p:cNvSpPr>
          <p:nvPr/>
        </p:nvSpPr>
        <p:spPr>
          <a:xfrm>
            <a:off x="4371625" y="981759"/>
            <a:ext cx="712224" cy="321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動画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2A65E61-5A14-4005-6F04-B8B5FE26CB1A}"/>
              </a:ext>
            </a:extLst>
          </p:cNvPr>
          <p:cNvSpPr/>
          <p:nvPr/>
        </p:nvSpPr>
        <p:spPr>
          <a:xfrm>
            <a:off x="257378" y="1303349"/>
            <a:ext cx="3853906" cy="17366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</a:t>
            </a:r>
            <a:endParaRPr kumimoji="1" lang="ja-JP" altLang="en-US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F543DCD-97D3-9BCF-5879-2A6BC97E7E86}"/>
              </a:ext>
            </a:extLst>
          </p:cNvPr>
          <p:cNvSpPr>
            <a:spLocks/>
          </p:cNvSpPr>
          <p:nvPr/>
        </p:nvSpPr>
        <p:spPr>
          <a:xfrm>
            <a:off x="238462" y="981759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9F8D525-4360-3A00-FBAA-09CB29CD3976}"/>
              </a:ext>
            </a:extLst>
          </p:cNvPr>
          <p:cNvSpPr>
            <a:spLocks/>
          </p:cNvSpPr>
          <p:nvPr/>
        </p:nvSpPr>
        <p:spPr>
          <a:xfrm>
            <a:off x="257378" y="3651285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動作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表 19">
            <a:extLst>
              <a:ext uri="{FF2B5EF4-FFF2-40B4-BE49-F238E27FC236}">
                <a16:creationId xmlns:a16="http://schemas.microsoft.com/office/drawing/2014/main" id="{AEC75CA5-8ACE-F29C-96F9-FDEE6C03C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1746"/>
              </p:ext>
            </p:extLst>
          </p:nvPr>
        </p:nvGraphicFramePr>
        <p:xfrm>
          <a:off x="257378" y="3972875"/>
          <a:ext cx="3855600" cy="2520000"/>
        </p:xfrm>
        <a:graphic>
          <a:graphicData uri="http://schemas.openxmlformats.org/drawingml/2006/table">
            <a:tbl>
              <a:tblPr firstRow="1" bandRow="1"/>
              <a:tblGrid>
                <a:gridCol w="1868549">
                  <a:extLst>
                    <a:ext uri="{9D8B030D-6E8A-4147-A177-3AD203B41FA5}">
                      <a16:colId xmlns:a16="http://schemas.microsoft.com/office/drawing/2014/main" val="2623332462"/>
                    </a:ext>
                  </a:extLst>
                </a:gridCol>
                <a:gridCol w="1987051">
                  <a:extLst>
                    <a:ext uri="{9D8B030D-6E8A-4147-A177-3AD203B41FA5}">
                      <a16:colId xmlns:a16="http://schemas.microsoft.com/office/drawing/2014/main" val="218393475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b="0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表現動作</a:t>
                      </a:r>
                      <a:endParaRPr lang="ja-JP" sz="2400" b="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慰め</a:t>
                      </a:r>
                      <a:endParaRPr lang="ja-JP" sz="2400" b="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85348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左右</a:t>
                      </a:r>
                      <a:endParaRPr kumimoji="1" lang="en-US" altLang="ja-JP" sz="24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ＭＳ Ｐゴシック" panose="020B0600070205080204" pitchFamily="34" charset="-128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○</a:t>
                      </a:r>
                      <a:endParaRPr lang="en-US" altLang="ja-JP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390002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上下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下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518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3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モータ制御例　③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2" name="sup_y5bWRI.mp4">
            <a:hlinkClick r:id="" action="ppaction://media"/>
            <a:extLst>
              <a:ext uri="{FF2B5EF4-FFF2-40B4-BE49-F238E27FC236}">
                <a16:creationId xmlns:a16="http://schemas.microsoft.com/office/drawing/2014/main" id="{44FB0830-F9BE-92EF-5923-09775AC6C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427" t="13864" r="24831" b="61266"/>
          <a:stretch/>
        </p:blipFill>
        <p:spPr>
          <a:xfrm rot="5400000">
            <a:off x="3841646" y="1525567"/>
            <a:ext cx="5511103" cy="445114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A2F022-AE5D-796B-9F36-6DAB967D76F2}"/>
              </a:ext>
            </a:extLst>
          </p:cNvPr>
          <p:cNvSpPr>
            <a:spLocks/>
          </p:cNvSpPr>
          <p:nvPr/>
        </p:nvSpPr>
        <p:spPr>
          <a:xfrm>
            <a:off x="257378" y="3651285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動作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F1CD4140-0DE1-342B-9FD8-5458ED1C1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01698"/>
              </p:ext>
            </p:extLst>
          </p:nvPr>
        </p:nvGraphicFramePr>
        <p:xfrm>
          <a:off x="257378" y="3972875"/>
          <a:ext cx="3855600" cy="2520000"/>
        </p:xfrm>
        <a:graphic>
          <a:graphicData uri="http://schemas.openxmlformats.org/drawingml/2006/table">
            <a:tbl>
              <a:tblPr firstRow="1" bandRow="1"/>
              <a:tblGrid>
                <a:gridCol w="1868549">
                  <a:extLst>
                    <a:ext uri="{9D8B030D-6E8A-4147-A177-3AD203B41FA5}">
                      <a16:colId xmlns:a16="http://schemas.microsoft.com/office/drawing/2014/main" val="2623332462"/>
                    </a:ext>
                  </a:extLst>
                </a:gridCol>
                <a:gridCol w="1987051">
                  <a:extLst>
                    <a:ext uri="{9D8B030D-6E8A-4147-A177-3AD203B41FA5}">
                      <a16:colId xmlns:a16="http://schemas.microsoft.com/office/drawing/2014/main" val="218393475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b="0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表現動作</a:t>
                      </a:r>
                      <a:endParaRPr lang="ja-JP" sz="2400" b="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共感</a:t>
                      </a:r>
                      <a:endParaRPr lang="ja-JP" sz="2400" b="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85348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左右</a:t>
                      </a:r>
                      <a:endParaRPr kumimoji="1" lang="en-US" altLang="ja-JP" sz="24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ＭＳ Ｐゴシック" panose="020B0600070205080204" pitchFamily="34" charset="-128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390002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上下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中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518129"/>
                  </a:ext>
                </a:extLst>
              </a:tr>
            </a:tbl>
          </a:graphicData>
        </a:graphic>
      </p:graphicFrame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E567F95-637C-8F30-0C5C-C96EAF006DF9}"/>
              </a:ext>
            </a:extLst>
          </p:cNvPr>
          <p:cNvSpPr/>
          <p:nvPr/>
        </p:nvSpPr>
        <p:spPr>
          <a:xfrm>
            <a:off x="257378" y="1303349"/>
            <a:ext cx="3853906" cy="17366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CALM</a:t>
            </a:r>
            <a:endParaRPr kumimoji="1" lang="ja-JP" altLang="en-US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1AC9700-7A66-6CEB-DC27-15C46AC172DA}"/>
              </a:ext>
            </a:extLst>
          </p:cNvPr>
          <p:cNvSpPr>
            <a:spLocks/>
          </p:cNvSpPr>
          <p:nvPr/>
        </p:nvSpPr>
        <p:spPr>
          <a:xfrm>
            <a:off x="238462" y="981759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C550B6E-0142-39E4-0F1D-1C7D8BB1791F}"/>
              </a:ext>
            </a:extLst>
          </p:cNvPr>
          <p:cNvSpPr>
            <a:spLocks/>
          </p:cNvSpPr>
          <p:nvPr/>
        </p:nvSpPr>
        <p:spPr>
          <a:xfrm>
            <a:off x="4371625" y="981759"/>
            <a:ext cx="712224" cy="321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動画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5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モータ制御例　④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A2F022-AE5D-796B-9F36-6DAB967D76F2}"/>
              </a:ext>
            </a:extLst>
          </p:cNvPr>
          <p:cNvSpPr>
            <a:spLocks/>
          </p:cNvSpPr>
          <p:nvPr/>
        </p:nvSpPr>
        <p:spPr>
          <a:xfrm>
            <a:off x="257378" y="3651285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動作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alm_75dXEc.mp4">
            <a:hlinkClick r:id="" action="ppaction://media"/>
            <a:extLst>
              <a:ext uri="{FF2B5EF4-FFF2-40B4-BE49-F238E27FC236}">
                <a16:creationId xmlns:a16="http://schemas.microsoft.com/office/drawing/2014/main" id="{34F32D57-F51F-38A4-2B10-44CB1800ADB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194" t="19013" r="24026" b="55126"/>
          <a:stretch>
            <a:fillRect/>
          </a:stretch>
        </p:blipFill>
        <p:spPr>
          <a:xfrm rot="5400000">
            <a:off x="3832397" y="1520987"/>
            <a:ext cx="5529600" cy="4451145"/>
          </a:xfrm>
          <a:prstGeom prst="rect">
            <a:avLst/>
          </a:prstGeom>
        </p:spPr>
      </p:pic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F1CD4140-0DE1-342B-9FD8-5458ED1C1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81818"/>
              </p:ext>
            </p:extLst>
          </p:nvPr>
        </p:nvGraphicFramePr>
        <p:xfrm>
          <a:off x="257378" y="3972875"/>
          <a:ext cx="3855600" cy="2520000"/>
        </p:xfrm>
        <a:graphic>
          <a:graphicData uri="http://schemas.openxmlformats.org/drawingml/2006/table">
            <a:tbl>
              <a:tblPr firstRow="1" bandRow="1"/>
              <a:tblGrid>
                <a:gridCol w="1868549">
                  <a:extLst>
                    <a:ext uri="{9D8B030D-6E8A-4147-A177-3AD203B41FA5}">
                      <a16:colId xmlns:a16="http://schemas.microsoft.com/office/drawing/2014/main" val="2623332462"/>
                    </a:ext>
                  </a:extLst>
                </a:gridCol>
                <a:gridCol w="1987051">
                  <a:extLst>
                    <a:ext uri="{9D8B030D-6E8A-4147-A177-3AD203B41FA5}">
                      <a16:colId xmlns:a16="http://schemas.microsoft.com/office/drawing/2014/main" val="218393475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b="0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表現動作</a:t>
                      </a:r>
                      <a:endParaRPr lang="ja-JP" sz="2400" b="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警戒</a:t>
                      </a:r>
                      <a:endParaRPr lang="ja-JP" sz="2400" b="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85348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左右</a:t>
                      </a:r>
                      <a:endParaRPr kumimoji="1" lang="en-US" altLang="ja-JP" sz="24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ＭＳ Ｐゴシック" panose="020B0600070205080204" pitchFamily="34" charset="-128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390002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上下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上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518129"/>
                  </a:ext>
                </a:extLst>
              </a:tr>
            </a:tbl>
          </a:graphicData>
        </a:graphic>
      </p:graphicFrame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E567F95-637C-8F30-0C5C-C96EAF006DF9}"/>
              </a:ext>
            </a:extLst>
          </p:cNvPr>
          <p:cNvSpPr/>
          <p:nvPr/>
        </p:nvSpPr>
        <p:spPr>
          <a:xfrm>
            <a:off x="257378" y="1303349"/>
            <a:ext cx="3853906" cy="17366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SURPRISED</a:t>
            </a:r>
          </a:p>
          <a:p>
            <a:pPr algn="ctr"/>
            <a:r>
              <a:rPr kumimoji="1" lang="en-US" altLang="ja-JP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FEAR</a:t>
            </a:r>
            <a:endParaRPr kumimoji="1" lang="ja-JP" altLang="en-US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1AC9700-7A66-6CEB-DC27-15C46AC172DA}"/>
              </a:ext>
            </a:extLst>
          </p:cNvPr>
          <p:cNvSpPr>
            <a:spLocks/>
          </p:cNvSpPr>
          <p:nvPr/>
        </p:nvSpPr>
        <p:spPr>
          <a:xfrm>
            <a:off x="238462" y="981759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C550B6E-0142-39E4-0F1D-1C7D8BB1791F}"/>
              </a:ext>
            </a:extLst>
          </p:cNvPr>
          <p:cNvSpPr>
            <a:spLocks/>
          </p:cNvSpPr>
          <p:nvPr/>
        </p:nvSpPr>
        <p:spPr>
          <a:xfrm>
            <a:off x="4371625" y="981759"/>
            <a:ext cx="712224" cy="321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動画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86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屋内, テーブル, 吊るす, 座る が含まれている画像&#10;&#10;自動的に生成された説明">
            <a:extLst>
              <a:ext uri="{FF2B5EF4-FFF2-40B4-BE49-F238E27FC236}">
                <a16:creationId xmlns:a16="http://schemas.microsoft.com/office/drawing/2014/main" id="{1706D03E-E28A-E264-3E67-C4D33CE9AA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71625" y="981759"/>
            <a:ext cx="4445680" cy="5523414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モータ制御例　⑤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A2F022-AE5D-796B-9F36-6DAB967D76F2}"/>
              </a:ext>
            </a:extLst>
          </p:cNvPr>
          <p:cNvSpPr>
            <a:spLocks/>
          </p:cNvSpPr>
          <p:nvPr/>
        </p:nvSpPr>
        <p:spPr>
          <a:xfrm>
            <a:off x="257378" y="3651285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動作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F1CD4140-0DE1-342B-9FD8-5458ED1C1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421105"/>
              </p:ext>
            </p:extLst>
          </p:nvPr>
        </p:nvGraphicFramePr>
        <p:xfrm>
          <a:off x="257378" y="3972875"/>
          <a:ext cx="3855600" cy="2520000"/>
        </p:xfrm>
        <a:graphic>
          <a:graphicData uri="http://schemas.openxmlformats.org/drawingml/2006/table">
            <a:tbl>
              <a:tblPr firstRow="1" bandRow="1"/>
              <a:tblGrid>
                <a:gridCol w="1868549">
                  <a:extLst>
                    <a:ext uri="{9D8B030D-6E8A-4147-A177-3AD203B41FA5}">
                      <a16:colId xmlns:a16="http://schemas.microsoft.com/office/drawing/2014/main" val="2623332462"/>
                    </a:ext>
                  </a:extLst>
                </a:gridCol>
                <a:gridCol w="1987051">
                  <a:extLst>
                    <a:ext uri="{9D8B030D-6E8A-4147-A177-3AD203B41FA5}">
                      <a16:colId xmlns:a16="http://schemas.microsoft.com/office/drawing/2014/main" val="218393475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b="0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表現動作</a:t>
                      </a:r>
                      <a:endParaRPr lang="ja-JP" sz="2400" b="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反省</a:t>
                      </a:r>
                      <a:endParaRPr lang="ja-JP" sz="2400" b="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85348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左右</a:t>
                      </a:r>
                      <a:endParaRPr kumimoji="1" lang="en-US" altLang="ja-JP" sz="24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ＭＳ Ｐゴシック" panose="020B0600070205080204" pitchFamily="34" charset="-128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390002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ＭＳ Ｐゴシック" panose="020B0600070205080204" pitchFamily="34" charset="-128"/>
                          <a:ea typeface="+mn-ea"/>
                          <a:cs typeface="Times New Roman" panose="02020603050405020304" pitchFamily="18" charset="0"/>
                        </a:rPr>
                        <a:t>上下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下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518129"/>
                  </a:ext>
                </a:extLst>
              </a:tr>
            </a:tbl>
          </a:graphicData>
        </a:graphic>
      </p:graphicFrame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E567F95-637C-8F30-0C5C-C96EAF006DF9}"/>
              </a:ext>
            </a:extLst>
          </p:cNvPr>
          <p:cNvSpPr/>
          <p:nvPr/>
        </p:nvSpPr>
        <p:spPr>
          <a:xfrm>
            <a:off x="257378" y="1303349"/>
            <a:ext cx="3853906" cy="17366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ANGRY</a:t>
            </a:r>
          </a:p>
          <a:p>
            <a:pPr algn="ctr"/>
            <a:r>
              <a:rPr kumimoji="1" lang="en-US" altLang="ja-JP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CONFUSED</a:t>
            </a:r>
            <a:br>
              <a:rPr kumimoji="1" lang="en-US" altLang="ja-JP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DISGUSTED</a:t>
            </a:r>
            <a:endParaRPr kumimoji="1" lang="ja-JP" altLang="en-US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1AC9700-7A66-6CEB-DC27-15C46AC172DA}"/>
              </a:ext>
            </a:extLst>
          </p:cNvPr>
          <p:cNvSpPr>
            <a:spLocks/>
          </p:cNvSpPr>
          <p:nvPr/>
        </p:nvSpPr>
        <p:spPr>
          <a:xfrm>
            <a:off x="238462" y="981759"/>
            <a:ext cx="856605" cy="3215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C550B6E-0142-39E4-0F1D-1C7D8BB1791F}"/>
              </a:ext>
            </a:extLst>
          </p:cNvPr>
          <p:cNvSpPr>
            <a:spLocks/>
          </p:cNvSpPr>
          <p:nvPr/>
        </p:nvSpPr>
        <p:spPr>
          <a:xfrm>
            <a:off x="4371625" y="981759"/>
            <a:ext cx="712224" cy="321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動画</a:t>
            </a:r>
            <a:endParaRPr kumimoji="1" lang="en-US" altLang="ja-JP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62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ADBDC4-3E7E-D811-83F5-B4EE1B37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2A9BC7-087B-9D99-A612-4AF0B1C076EF}"/>
              </a:ext>
            </a:extLst>
          </p:cNvPr>
          <p:cNvSpPr txBox="1"/>
          <p:nvPr/>
        </p:nvSpPr>
        <p:spPr>
          <a:xfrm>
            <a:off x="546022" y="1011958"/>
            <a:ext cx="54232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基礎実験</a:t>
            </a:r>
            <a:r>
              <a:rPr kumimoji="1" lang="en-US" altLang="ja-JP" sz="3200" dirty="0"/>
              <a:t>1</a:t>
            </a:r>
            <a:r>
              <a:rPr kumimoji="1" lang="ja-JP" altLang="en-US" sz="3200"/>
              <a:t>　</a:t>
            </a:r>
            <a:endParaRPr kumimoji="1" lang="en-US" altLang="ja-JP" sz="3200" dirty="0"/>
          </a:p>
          <a:p>
            <a:r>
              <a:rPr kumimoji="1" lang="ja-JP" altLang="en-US" sz="3200"/>
              <a:t>感情表現の認識と練習の効果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6573EC-0951-1D45-8A4A-4613B8A19385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55D677-5EAC-FF44-BBB6-691ABED9C80C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基礎実験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F4D3BF2-DD53-BC4F-BAB2-C450085CD702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022B94-ABF4-084C-BFAB-CBFB86C425E5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4910DAF-2991-484F-9896-6E6D5732A752}"/>
              </a:ext>
            </a:extLst>
          </p:cNvPr>
          <p:cNvSpPr txBox="1"/>
          <p:nvPr/>
        </p:nvSpPr>
        <p:spPr>
          <a:xfrm>
            <a:off x="546022" y="2917487"/>
            <a:ext cx="5710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基礎実験</a:t>
            </a:r>
            <a:r>
              <a:rPr kumimoji="1" lang="en-US" altLang="ja-JP" sz="3200" dirty="0"/>
              <a:t>2</a:t>
            </a:r>
            <a:r>
              <a:rPr kumimoji="1" lang="ja-JP" altLang="en-US" sz="3200"/>
              <a:t>　</a:t>
            </a:r>
            <a:endParaRPr kumimoji="1" lang="en-US" altLang="ja-JP" sz="3200" dirty="0"/>
          </a:p>
          <a:p>
            <a:r>
              <a:rPr kumimoji="1" lang="en-US" altLang="ja-JP" sz="3200" dirty="0"/>
              <a:t>AI</a:t>
            </a:r>
            <a:r>
              <a:rPr kumimoji="1" lang="ja-JP" altLang="en-US" sz="3200"/>
              <a:t>と人間による感情推定の相関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D321A7-3C61-9B4B-900C-A1F146B60CFA}"/>
              </a:ext>
            </a:extLst>
          </p:cNvPr>
          <p:cNvSpPr txBox="1"/>
          <p:nvPr/>
        </p:nvSpPr>
        <p:spPr>
          <a:xfrm>
            <a:off x="547411" y="4823016"/>
            <a:ext cx="2318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基礎実験</a:t>
            </a:r>
            <a:r>
              <a:rPr kumimoji="1" lang="en-US" altLang="ja-JP" sz="3200" dirty="0"/>
              <a:t>3</a:t>
            </a:r>
            <a:r>
              <a:rPr kumimoji="1" lang="ja-JP" altLang="en-US" sz="3200"/>
              <a:t>　</a:t>
            </a:r>
            <a:endParaRPr kumimoji="1" lang="en-US" altLang="ja-JP" sz="3200" dirty="0"/>
          </a:p>
          <a:p>
            <a:r>
              <a:rPr kumimoji="1" lang="ja-JP" altLang="en-US" sz="3200"/>
              <a:t>ロボット制御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01EACE5-47A8-8F47-8C8F-3D4194168BB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185" y="1049410"/>
            <a:ext cx="2057400" cy="1453922"/>
          </a:xfrm>
          <a:prstGeom prst="rect">
            <a:avLst/>
          </a:prstGeom>
        </p:spPr>
      </p:pic>
      <p:pic>
        <p:nvPicPr>
          <p:cNvPr id="25" name="図 24" descr="座る, ブラシ, テーブル, 猫 が含まれている画像&#10;&#10;自動的に生成された説明">
            <a:extLst>
              <a:ext uri="{FF2B5EF4-FFF2-40B4-BE49-F238E27FC236}">
                <a16:creationId xmlns:a16="http://schemas.microsoft.com/office/drawing/2014/main" id="{F8316F00-69C3-D8B6-6AD1-B88175B99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4440" y="4589399"/>
            <a:ext cx="2974862" cy="1648086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077C5F8-4E62-3B04-DC30-E9BCFBBCD7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2947154"/>
            <a:ext cx="2331818" cy="259862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357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ADBDC4-3E7E-D811-83F5-B4EE1B37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2A9BC7-087B-9D99-A612-4AF0B1C076EF}"/>
              </a:ext>
            </a:extLst>
          </p:cNvPr>
          <p:cNvSpPr txBox="1"/>
          <p:nvPr/>
        </p:nvSpPr>
        <p:spPr>
          <a:xfrm>
            <a:off x="546022" y="1011958"/>
            <a:ext cx="54232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基礎実験</a:t>
            </a:r>
            <a:r>
              <a:rPr kumimoji="1" lang="en-US" altLang="ja-JP" sz="3200" dirty="0">
                <a:solidFill>
                  <a:srgbClr val="FF0000"/>
                </a:solidFill>
              </a:rPr>
              <a:t>1</a:t>
            </a:r>
            <a:r>
              <a:rPr kumimoji="1" lang="ja-JP" altLang="en-US" sz="3200">
                <a:solidFill>
                  <a:srgbClr val="FF0000"/>
                </a:solidFill>
              </a:rPr>
              <a:t>　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kumimoji="1" lang="ja-JP" altLang="en-US" sz="3200">
                <a:solidFill>
                  <a:srgbClr val="FF0000"/>
                </a:solidFill>
              </a:rPr>
              <a:t>感情表現の認識と練習の効果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6573EC-0951-1D45-8A4A-4613B8A19385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55D677-5EAC-FF44-BBB6-691ABED9C80C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基礎実験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F4D3BF2-DD53-BC4F-BAB2-C450085CD702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022B94-ABF4-084C-BFAB-CBFB86C425E5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4910DAF-2991-484F-9896-6E6D5732A752}"/>
              </a:ext>
            </a:extLst>
          </p:cNvPr>
          <p:cNvSpPr txBox="1"/>
          <p:nvPr/>
        </p:nvSpPr>
        <p:spPr>
          <a:xfrm>
            <a:off x="546022" y="2917487"/>
            <a:ext cx="5710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基礎実験</a:t>
            </a:r>
            <a:r>
              <a:rPr kumimoji="1" lang="en-US" altLang="ja-JP" sz="3200" dirty="0"/>
              <a:t>2</a:t>
            </a:r>
            <a:r>
              <a:rPr kumimoji="1" lang="ja-JP" altLang="en-US" sz="3200"/>
              <a:t>　</a:t>
            </a:r>
            <a:endParaRPr kumimoji="1" lang="en-US" altLang="ja-JP" sz="3200" dirty="0"/>
          </a:p>
          <a:p>
            <a:r>
              <a:rPr kumimoji="1" lang="en-US" altLang="ja-JP" sz="3200" dirty="0"/>
              <a:t>AI</a:t>
            </a:r>
            <a:r>
              <a:rPr kumimoji="1" lang="ja-JP" altLang="en-US" sz="3200"/>
              <a:t>と人間による感情推定の相関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D321A7-3C61-9B4B-900C-A1F146B60CFA}"/>
              </a:ext>
            </a:extLst>
          </p:cNvPr>
          <p:cNvSpPr txBox="1"/>
          <p:nvPr/>
        </p:nvSpPr>
        <p:spPr>
          <a:xfrm>
            <a:off x="547411" y="4823016"/>
            <a:ext cx="2318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基礎実験</a:t>
            </a:r>
            <a:r>
              <a:rPr kumimoji="1" lang="en-US" altLang="ja-JP" sz="3200" dirty="0"/>
              <a:t>3</a:t>
            </a:r>
            <a:r>
              <a:rPr kumimoji="1" lang="ja-JP" altLang="en-US" sz="3200"/>
              <a:t>　</a:t>
            </a:r>
            <a:endParaRPr kumimoji="1" lang="en-US" altLang="ja-JP" sz="3200" dirty="0"/>
          </a:p>
          <a:p>
            <a:r>
              <a:rPr kumimoji="1" lang="ja-JP" altLang="en-US" sz="3200"/>
              <a:t>ロボット制御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01EACE5-47A8-8F47-8C8F-3D4194168BB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185" y="1049410"/>
            <a:ext cx="2057400" cy="1453922"/>
          </a:xfrm>
          <a:prstGeom prst="rect">
            <a:avLst/>
          </a:prstGeom>
        </p:spPr>
      </p:pic>
      <p:pic>
        <p:nvPicPr>
          <p:cNvPr id="2" name="図 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759CBA4-5FC7-17C0-9CD2-FE201673A8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2947154"/>
            <a:ext cx="2331818" cy="259862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0" name="図 9" descr="座る, ブラシ, テーブル, 猫 が含まれている画像&#10;&#10;自動的に生成された説明">
            <a:extLst>
              <a:ext uri="{FF2B5EF4-FFF2-40B4-BE49-F238E27FC236}">
                <a16:creationId xmlns:a16="http://schemas.microsoft.com/office/drawing/2014/main" id="{A51DDB22-541B-0DFA-8C65-0F2C23E7FA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4440" y="4589399"/>
            <a:ext cx="2974862" cy="1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66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1B49409-8880-BE7D-BAF2-1AC0C136B55B}"/>
              </a:ext>
            </a:extLst>
          </p:cNvPr>
          <p:cNvSpPr txBox="1"/>
          <p:nvPr/>
        </p:nvSpPr>
        <p:spPr>
          <a:xfrm>
            <a:off x="1475427" y="918556"/>
            <a:ext cx="714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表情を高精度で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2400"/>
              <a:t>に理解させることは可能か検証．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表情を意図的に表現することは可能か検証．</a:t>
            </a:r>
            <a:endParaRPr kumimoji="1" lang="en-US" altLang="ja-JP" sz="2400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A404F05-C9BA-8332-25D0-3EAF6526427B}"/>
              </a:ext>
            </a:extLst>
          </p:cNvPr>
          <p:cNvSpPr/>
          <p:nvPr/>
        </p:nvSpPr>
        <p:spPr>
          <a:xfrm>
            <a:off x="310718" y="916632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目的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3D2EBC-F093-68C8-5589-34F3C10E6BD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799674-5DC2-415F-E221-34A0BE2D8AC7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9EE07C-3ABA-5C9D-7F73-60BEF9EE3E37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E38C341B-C034-A3C5-C0B2-549BE3EA7A81}"/>
              </a:ext>
            </a:extLst>
          </p:cNvPr>
          <p:cNvSpPr/>
          <p:nvPr/>
        </p:nvSpPr>
        <p:spPr>
          <a:xfrm>
            <a:off x="2199145" y="1664485"/>
            <a:ext cx="5926301" cy="33823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04E3DFB-EA0C-BC4D-DF9D-20E45335D267}"/>
              </a:ext>
            </a:extLst>
          </p:cNvPr>
          <p:cNvSpPr/>
          <p:nvPr/>
        </p:nvSpPr>
        <p:spPr>
          <a:xfrm>
            <a:off x="310718" y="2050177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ねらい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CA4F43B-101D-F09B-FE37-5AAA578531AB}"/>
              </a:ext>
            </a:extLst>
          </p:cNvPr>
          <p:cNvSpPr/>
          <p:nvPr/>
        </p:nvSpPr>
        <p:spPr>
          <a:xfrm>
            <a:off x="88380" y="827724"/>
            <a:ext cx="8761030" cy="9904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77E03527-31C2-FC80-2B4F-DD3734AD592B}"/>
              </a:ext>
            </a:extLst>
          </p:cNvPr>
          <p:cNvGrpSpPr/>
          <p:nvPr/>
        </p:nvGrpSpPr>
        <p:grpSpPr>
          <a:xfrm>
            <a:off x="294588" y="2804283"/>
            <a:ext cx="8554822" cy="3562428"/>
            <a:chOff x="294589" y="3087122"/>
            <a:chExt cx="8554822" cy="3562428"/>
          </a:xfrm>
        </p:grpSpPr>
        <p:sp>
          <p:nvSpPr>
            <p:cNvPr id="21" name="角丸四角形 20">
              <a:extLst>
                <a:ext uri="{FF2B5EF4-FFF2-40B4-BE49-F238E27FC236}">
                  <a16:creationId xmlns:a16="http://schemas.microsoft.com/office/drawing/2014/main" id="{CA39A3FC-9CDF-70ED-9932-ABCED6F4A13D}"/>
                </a:ext>
              </a:extLst>
            </p:cNvPr>
            <p:cNvSpPr/>
            <p:nvPr/>
          </p:nvSpPr>
          <p:spPr>
            <a:xfrm>
              <a:off x="294589" y="3087122"/>
              <a:ext cx="8554822" cy="356242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B49F47F2-37F0-6A8E-8174-9BC4FF4656A1}"/>
                </a:ext>
              </a:extLst>
            </p:cNvPr>
            <p:cNvGrpSpPr/>
            <p:nvPr/>
          </p:nvGrpSpPr>
          <p:grpSpPr>
            <a:xfrm>
              <a:off x="486543" y="3280501"/>
              <a:ext cx="8170914" cy="3175671"/>
              <a:chOff x="483726" y="3451440"/>
              <a:chExt cx="8170914" cy="3175671"/>
            </a:xfrm>
          </p:grpSpPr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C346E201-7190-9D69-DF78-0361909FA53F}"/>
                  </a:ext>
                </a:extLst>
              </p:cNvPr>
              <p:cNvSpPr/>
              <p:nvPr/>
            </p:nvSpPr>
            <p:spPr>
              <a:xfrm rot="16200000">
                <a:off x="2220638" y="4881496"/>
                <a:ext cx="1793128" cy="315558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" name="下矢印 19">
                <a:extLst>
                  <a:ext uri="{FF2B5EF4-FFF2-40B4-BE49-F238E27FC236}">
                    <a16:creationId xmlns:a16="http://schemas.microsoft.com/office/drawing/2014/main" id="{8848B11F-D4C0-4A4F-6583-DFA18B0FBA81}"/>
                  </a:ext>
                </a:extLst>
              </p:cNvPr>
              <p:cNvSpPr/>
              <p:nvPr/>
            </p:nvSpPr>
            <p:spPr>
              <a:xfrm rot="16200000">
                <a:off x="5124599" y="4881497"/>
                <a:ext cx="1793128" cy="315558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EF27BC8D-58A9-2F36-E4D4-63069404248A}"/>
                  </a:ext>
                </a:extLst>
              </p:cNvPr>
              <p:cNvGrpSpPr/>
              <p:nvPr/>
            </p:nvGrpSpPr>
            <p:grpSpPr>
              <a:xfrm>
                <a:off x="6291649" y="3451440"/>
                <a:ext cx="2362991" cy="3175671"/>
                <a:chOff x="6124704" y="3473879"/>
                <a:chExt cx="2362991" cy="3175671"/>
              </a:xfrm>
            </p:grpSpPr>
            <p:sp>
              <p:nvSpPr>
                <p:cNvPr id="25" name="角丸四角形 24">
                  <a:extLst>
                    <a:ext uri="{FF2B5EF4-FFF2-40B4-BE49-F238E27FC236}">
                      <a16:creationId xmlns:a16="http://schemas.microsoft.com/office/drawing/2014/main" id="{653EB94C-FC69-EB13-2A66-1B446E8AB7AC}"/>
                    </a:ext>
                  </a:extLst>
                </p:cNvPr>
                <p:cNvSpPr/>
                <p:nvPr/>
              </p:nvSpPr>
              <p:spPr>
                <a:xfrm>
                  <a:off x="6124704" y="3473879"/>
                  <a:ext cx="2362991" cy="3175671"/>
                </a:xfrm>
                <a:prstGeom prst="roundRect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評価</a:t>
                  </a: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感情推定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など</a:t>
                  </a:r>
                  <a:endParaRPr kumimoji="1" lang="en-US" altLang="ja-JP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prstClr val="black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prstClr val="black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prstClr val="black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pic>
              <p:nvPicPr>
                <p:cNvPr id="26" name="図 25">
                  <a:extLst>
                    <a:ext uri="{FF2B5EF4-FFF2-40B4-BE49-F238E27FC236}">
                      <a16:creationId xmlns:a16="http://schemas.microsoft.com/office/drawing/2014/main" id="{8CFB0BC9-0696-AC50-895B-05B8D7CEB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210041" y="4650601"/>
                  <a:ext cx="2192316" cy="153746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4E3EA989-2125-7807-0947-3CCA9AC5F0A0}"/>
                  </a:ext>
                </a:extLst>
              </p:cNvPr>
              <p:cNvGrpSpPr/>
              <p:nvPr/>
            </p:nvGrpSpPr>
            <p:grpSpPr>
              <a:xfrm>
                <a:off x="3387687" y="3451440"/>
                <a:ext cx="2362991" cy="3175671"/>
                <a:chOff x="3390505" y="3473879"/>
                <a:chExt cx="2362991" cy="3175671"/>
              </a:xfrm>
            </p:grpSpPr>
            <p:sp>
              <p:nvSpPr>
                <p:cNvPr id="24" name="角丸四角形 23">
                  <a:extLst>
                    <a:ext uri="{FF2B5EF4-FFF2-40B4-BE49-F238E27FC236}">
                      <a16:creationId xmlns:a16="http://schemas.microsoft.com/office/drawing/2014/main" id="{7D284CFC-6A91-1518-EA14-D7B40CA3F036}"/>
                    </a:ext>
                  </a:extLst>
                </p:cNvPr>
                <p:cNvSpPr/>
                <p:nvPr/>
              </p:nvSpPr>
              <p:spPr>
                <a:xfrm>
                  <a:off x="3390505" y="3473879"/>
                  <a:ext cx="2362991" cy="3175671"/>
                </a:xfrm>
                <a:prstGeom prst="roundRect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練習</a:t>
                  </a: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鏡，見本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など</a:t>
                  </a:r>
                  <a:endParaRPr kumimoji="1" lang="en-US" altLang="ja-JP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prstClr val="black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prstClr val="black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prstClr val="black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prstClr val="black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</p:txBody>
            </p:sp>
            <p:pic>
              <p:nvPicPr>
                <p:cNvPr id="27" name="図 26">
                  <a:extLst>
                    <a:ext uri="{FF2B5EF4-FFF2-40B4-BE49-F238E27FC236}">
                      <a16:creationId xmlns:a16="http://schemas.microsoft.com/office/drawing/2014/main" id="{AEC56F38-B66F-8D0E-C4E8-DF50AF3513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475841" y="4650601"/>
                  <a:ext cx="2192316" cy="1537468"/>
                </a:xfrm>
                <a:prstGeom prst="rect">
                  <a:avLst/>
                </a:prstGeom>
              </p:spPr>
            </p:pic>
          </p:grp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4C79C29-704F-FCE1-8729-E6BAA507B7EF}"/>
                  </a:ext>
                </a:extLst>
              </p:cNvPr>
              <p:cNvGrpSpPr/>
              <p:nvPr/>
            </p:nvGrpSpPr>
            <p:grpSpPr>
              <a:xfrm>
                <a:off x="483726" y="3451440"/>
                <a:ext cx="2362991" cy="3175671"/>
                <a:chOff x="656305" y="3473879"/>
                <a:chExt cx="2362991" cy="3175671"/>
              </a:xfrm>
            </p:grpSpPr>
            <p:sp>
              <p:nvSpPr>
                <p:cNvPr id="22" name="角丸四角形 21">
                  <a:extLst>
                    <a:ext uri="{FF2B5EF4-FFF2-40B4-BE49-F238E27FC236}">
                      <a16:creationId xmlns:a16="http://schemas.microsoft.com/office/drawing/2014/main" id="{35A0229B-3319-F713-297F-9244CBBBE5F3}"/>
                    </a:ext>
                  </a:extLst>
                </p:cNvPr>
                <p:cNvSpPr/>
                <p:nvPr/>
              </p:nvSpPr>
              <p:spPr>
                <a:xfrm>
                  <a:off x="656305" y="3473879"/>
                  <a:ext cx="2362991" cy="3175671"/>
                </a:xfrm>
                <a:prstGeom prst="roundRect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通常</a:t>
                  </a: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srgbClr val="44546A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srgbClr val="44546A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dirty="0">
                    <a:solidFill>
                      <a:srgbClr val="44546A"/>
                    </a:solidFill>
                    <a:latin typeface="Garamond" panose="02020404030301010803"/>
                    <a:ea typeface="ＭＳ Ｐゴシック" panose="020B0600070205080204" pitchFamily="34" charset="-128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pic>
              <p:nvPicPr>
                <p:cNvPr id="28" name="図 27">
                  <a:extLst>
                    <a:ext uri="{FF2B5EF4-FFF2-40B4-BE49-F238E27FC236}">
                      <a16:creationId xmlns:a16="http://schemas.microsoft.com/office/drawing/2014/main" id="{108A15ED-CE07-BBE7-72AE-BF44ECCF4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48561" y="4650601"/>
                  <a:ext cx="2192316" cy="153746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9E971E3-D26F-89BF-2959-8C56CC7F5F14}"/>
              </a:ext>
            </a:extLst>
          </p:cNvPr>
          <p:cNvSpPr/>
          <p:nvPr/>
        </p:nvSpPr>
        <p:spPr>
          <a:xfrm>
            <a:off x="-11017" y="1813407"/>
            <a:ext cx="9155017" cy="50445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2987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5344AE-3094-5A61-A081-27F6828E6052}"/>
              </a:ext>
            </a:extLst>
          </p:cNvPr>
          <p:cNvSpPr/>
          <p:nvPr/>
        </p:nvSpPr>
        <p:spPr>
          <a:xfrm>
            <a:off x="310718" y="935124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対象</a:t>
            </a:r>
            <a:endParaRPr kumimoji="1" lang="en-US" altLang="ja-JP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E474BD-6573-79A5-BC87-1A7CC04197FE}"/>
              </a:ext>
            </a:extLst>
          </p:cNvPr>
          <p:cNvSpPr/>
          <p:nvPr/>
        </p:nvSpPr>
        <p:spPr>
          <a:xfrm>
            <a:off x="310718" y="2379484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環境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00766" y="6484843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A15630-372E-EB1F-FDAD-173B01105198}"/>
              </a:ext>
            </a:extLst>
          </p:cNvPr>
          <p:cNvSpPr txBox="1"/>
          <p:nvPr/>
        </p:nvSpPr>
        <p:spPr>
          <a:xfrm>
            <a:off x="1475427" y="936382"/>
            <a:ext cx="6611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代男子学生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名．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kumimoji="1" lang="ja-JP" altLang="en-US" sz="2400"/>
              <a:t>表情のみで感情を表現．</a:t>
            </a:r>
            <a:endParaRPr kumimoji="1" lang="en-US" altLang="ja-JP" sz="2400" dirty="0"/>
          </a:p>
          <a:p>
            <a:r>
              <a:rPr kumimoji="1" lang="ja-JP" altLang="en-US" sz="2400"/>
              <a:t>指定される感情は８種類．</a:t>
            </a:r>
            <a:r>
              <a:rPr kumimoji="1" lang="en-US" altLang="ja-JP" sz="2400" dirty="0"/>
              <a:t>(</a:t>
            </a:r>
            <a:r>
              <a:rPr kumimoji="1" lang="ja-JP" altLang="en-US" sz="2400"/>
              <a:t>順不同</a:t>
            </a:r>
            <a:r>
              <a:rPr kumimoji="1" lang="en-US" altLang="ja-JP" sz="2400" dirty="0"/>
              <a:t>)</a:t>
            </a:r>
            <a:r>
              <a:rPr kumimoji="1" lang="ja-JP" altLang="en-US" sz="2400"/>
              <a:t>　３セット実施．</a:t>
            </a:r>
            <a:endParaRPr kumimoji="1" lang="en-US" altLang="ja-JP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4D7DC7-0273-0B4E-B234-C6C1092BD6F8}"/>
              </a:ext>
            </a:extLst>
          </p:cNvPr>
          <p:cNvSpPr txBox="1"/>
          <p:nvPr/>
        </p:nvSpPr>
        <p:spPr>
          <a:xfrm>
            <a:off x="238967" y="45295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8AB0D3-C5F5-D241-89E9-355E9D70624A}"/>
              </a:ext>
            </a:extLst>
          </p:cNvPr>
          <p:cNvSpPr txBox="1"/>
          <p:nvPr/>
        </p:nvSpPr>
        <p:spPr>
          <a:xfrm>
            <a:off x="3200580" y="452954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C6392B-61BD-AB10-C304-DF44ADFB693B}"/>
              </a:ext>
            </a:extLst>
          </p:cNvPr>
          <p:cNvSpPr txBox="1"/>
          <p:nvPr/>
        </p:nvSpPr>
        <p:spPr>
          <a:xfrm>
            <a:off x="6133539" y="452954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  <a:r>
              <a:rPr kumimoji="1" lang="en-US" altLang="ja-JP" dirty="0"/>
              <a:t> &amp;</a:t>
            </a:r>
            <a:r>
              <a:rPr kumimoji="1" lang="ja-JP" altLang="en-US"/>
              <a:t>認識結果</a:t>
            </a:r>
          </a:p>
        </p:txBody>
      </p:sp>
      <p:graphicFrame>
        <p:nvGraphicFramePr>
          <p:cNvPr id="19" name="表 19">
            <a:extLst>
              <a:ext uri="{FF2B5EF4-FFF2-40B4-BE49-F238E27FC236}">
                <a16:creationId xmlns:a16="http://schemas.microsoft.com/office/drawing/2014/main" id="{89F245C5-2933-EE02-A970-D00ABE18E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366524"/>
              </p:ext>
            </p:extLst>
          </p:nvPr>
        </p:nvGraphicFramePr>
        <p:xfrm>
          <a:off x="1475427" y="2380316"/>
          <a:ext cx="74217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964">
                  <a:extLst>
                    <a:ext uri="{9D8B030D-6E8A-4147-A177-3AD203B41FA5}">
                      <a16:colId xmlns:a16="http://schemas.microsoft.com/office/drawing/2014/main" val="1025633752"/>
                    </a:ext>
                  </a:extLst>
                </a:gridCol>
                <a:gridCol w="4802781">
                  <a:extLst>
                    <a:ext uri="{9D8B030D-6E8A-4147-A177-3AD203B41FA5}">
                      <a16:colId xmlns:a16="http://schemas.microsoft.com/office/drawing/2014/main" val="152841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認識結果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リアルタイムで結果をフィードバック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4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被験者が自身の顔を確認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見本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種類の典型的な表情が提示される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65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フィードバックを行わない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91480"/>
                  </a:ext>
                </a:extLst>
              </a:tr>
            </a:tbl>
          </a:graphicData>
        </a:graphic>
      </p:graphicFrame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E7BD5D-9A94-4B43-B2E7-6A79F717144B}"/>
              </a:ext>
            </a:extLst>
          </p:cNvPr>
          <p:cNvSpPr/>
          <p:nvPr/>
        </p:nvSpPr>
        <p:spPr>
          <a:xfrm>
            <a:off x="192786" y="854541"/>
            <a:ext cx="8761030" cy="12463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D40E744-5039-7AA8-F1C9-17AABBB4624E}"/>
              </a:ext>
            </a:extLst>
          </p:cNvPr>
          <p:cNvSpPr/>
          <p:nvPr/>
        </p:nvSpPr>
        <p:spPr>
          <a:xfrm>
            <a:off x="310717" y="2268937"/>
            <a:ext cx="8761030" cy="23053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3D2EBC-F093-68C8-5589-34F3C10E6BD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endParaRPr kumimoji="1" lang="en-US" altLang="ja-JP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799674-5DC2-415F-E221-34A0BE2D8AC7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9EE07C-3ABA-5C9D-7F73-60BEF9EE3E37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図 22">
            <a:extLst>
              <a:ext uri="{FF2B5EF4-FFF2-40B4-BE49-F238E27FC236}">
                <a16:creationId xmlns:a16="http://schemas.microsoft.com/office/drawing/2014/main" id="{8B10B7AE-B283-B46A-0A5C-EBBBD159436B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2697" y="4902429"/>
            <a:ext cx="2772000" cy="1944000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1F0C83F4-8E59-F139-CCEB-04108AF25D59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580" y="4902429"/>
            <a:ext cx="2772000" cy="1944000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545C0E47-A511-9B11-08F4-50C9C38D6D5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63" y="4902429"/>
            <a:ext cx="2772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>
            <a:extLst>
              <a:ext uri="{FF2B5EF4-FFF2-40B4-BE49-F238E27FC236}">
                <a16:creationId xmlns:a16="http://schemas.microsoft.com/office/drawing/2014/main" id="{35CBA921-C780-5183-60DC-4313B41DD38B}"/>
              </a:ext>
            </a:extLst>
          </p:cNvPr>
          <p:cNvSpPr/>
          <p:nvPr/>
        </p:nvSpPr>
        <p:spPr>
          <a:xfrm>
            <a:off x="3928020" y="672056"/>
            <a:ext cx="5130003" cy="1291879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82344AB-7C67-B77C-6D42-6D2B6146C3E6}"/>
              </a:ext>
            </a:extLst>
          </p:cNvPr>
          <p:cNvSpPr/>
          <p:nvPr/>
        </p:nvSpPr>
        <p:spPr>
          <a:xfrm>
            <a:off x="3928020" y="673531"/>
            <a:ext cx="100832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手順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1408066A-4BE6-6AE4-79B9-D0DDA2132B8B}"/>
              </a:ext>
            </a:extLst>
          </p:cNvPr>
          <p:cNvSpPr/>
          <p:nvPr/>
        </p:nvSpPr>
        <p:spPr>
          <a:xfrm>
            <a:off x="85977" y="680705"/>
            <a:ext cx="3655916" cy="1283230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759D33A-39B1-E466-0A2E-5740C0ECA916}"/>
              </a:ext>
            </a:extLst>
          </p:cNvPr>
          <p:cNvSpPr/>
          <p:nvPr/>
        </p:nvSpPr>
        <p:spPr>
          <a:xfrm>
            <a:off x="87783" y="1089619"/>
            <a:ext cx="3655916" cy="86049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フィードバックなし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8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2" y="-11986"/>
            <a:ext cx="523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結果 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なし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DAB6549-84D5-D010-6F28-CD6670AD1789}"/>
              </a:ext>
            </a:extLst>
          </p:cNvPr>
          <p:cNvGrpSpPr>
            <a:grpSpLocks noChangeAspect="1"/>
          </p:cNvGrpSpPr>
          <p:nvPr/>
        </p:nvGrpSpPr>
        <p:grpSpPr>
          <a:xfrm>
            <a:off x="4592936" y="1992133"/>
            <a:ext cx="4292281" cy="4601628"/>
            <a:chOff x="147666" y="611901"/>
            <a:chExt cx="5712800" cy="6124524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93C885D3-3C50-68DF-FD36-F74780F68454}"/>
                </a:ext>
              </a:extLst>
            </p:cNvPr>
            <p:cNvSpPr txBox="1"/>
            <p:nvPr/>
          </p:nvSpPr>
          <p:spPr>
            <a:xfrm>
              <a:off x="147666" y="611901"/>
              <a:ext cx="1411358" cy="4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認識率</a:t>
              </a: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8EB6C3B3-99C8-833C-4623-3894846D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666" y="1103462"/>
              <a:ext cx="5712800" cy="5632963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B0100D5-DCC8-3DBA-1CDB-ECF1EA5FD739}"/>
              </a:ext>
            </a:extLst>
          </p:cNvPr>
          <p:cNvGrpSpPr/>
          <p:nvPr/>
        </p:nvGrpSpPr>
        <p:grpSpPr>
          <a:xfrm>
            <a:off x="253075" y="1965239"/>
            <a:ext cx="4257312" cy="4517055"/>
            <a:chOff x="253075" y="1937041"/>
            <a:chExt cx="4257312" cy="4517055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3DCAEE5B-D227-26CB-94C1-83E6EDF02E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783" y="2390946"/>
              <a:ext cx="4251604" cy="4063150"/>
              <a:chOff x="1318154" y="1942570"/>
              <a:chExt cx="5005684" cy="4783806"/>
            </a:xfrm>
          </p:grpSpPr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80CB18-C290-8D81-5AAF-2EC991D9F7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18154" y="1942570"/>
                <a:ext cx="5005684" cy="4783806"/>
                <a:chOff x="-1630959" y="-143159"/>
                <a:chExt cx="6211182" cy="5510596"/>
              </a:xfrm>
            </p:grpSpPr>
            <p:pic>
              <p:nvPicPr>
                <p:cNvPr id="44" name="図 43">
                  <a:extLst>
                    <a:ext uri="{FF2B5EF4-FFF2-40B4-BE49-F238E27FC236}">
                      <a16:creationId xmlns:a16="http://schemas.microsoft.com/office/drawing/2014/main" id="{8DE1CFE6-4982-A384-114C-DD0D249A5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-1630959" y="110636"/>
                  <a:ext cx="6211182" cy="5256801"/>
                </a:xfrm>
                <a:prstGeom prst="rect">
                  <a:avLst/>
                </a:prstGeom>
              </p:spPr>
            </p:pic>
            <p:grpSp>
              <p:nvGrpSpPr>
                <p:cNvPr id="45" name="グループ化 44">
                  <a:extLst>
                    <a:ext uri="{FF2B5EF4-FFF2-40B4-BE49-F238E27FC236}">
                      <a16:creationId xmlns:a16="http://schemas.microsoft.com/office/drawing/2014/main" id="{B79EA9C4-A408-FF74-8D59-1BD87127E77D}"/>
                    </a:ext>
                  </a:extLst>
                </p:cNvPr>
                <p:cNvGrpSpPr/>
                <p:nvPr/>
              </p:nvGrpSpPr>
              <p:grpSpPr>
                <a:xfrm>
                  <a:off x="-942993" y="-143159"/>
                  <a:ext cx="3906764" cy="1121097"/>
                  <a:chOff x="7251220" y="282934"/>
                  <a:chExt cx="3906764" cy="1121097"/>
                </a:xfrm>
              </p:grpSpPr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8F97657F-887E-37AB-D53A-F3531B890C4A}"/>
                      </a:ext>
                    </a:extLst>
                  </p:cNvPr>
                  <p:cNvSpPr txBox="1"/>
                  <p:nvPr/>
                </p:nvSpPr>
                <p:spPr>
                  <a:xfrm>
                    <a:off x="7251220" y="282934"/>
                    <a:ext cx="1951242" cy="599737"/>
                  </a:xfrm>
                  <a:prstGeom prst="rect">
                    <a:avLst/>
                  </a:prstGeom>
                  <a:solidFill>
                    <a:srgbClr val="FFFFFF">
                      <a:alpha val="80000"/>
                    </a:srgb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JP" sz="2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Camera</a:t>
                    </a:r>
                    <a:endParaRPr kumimoji="1" lang="ja-JP" altLang="en-US" sz="2400" u="sng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A5E7E664-B72F-CE6B-E66E-1B068992354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5996" y="804294"/>
                    <a:ext cx="1071988" cy="599737"/>
                  </a:xfrm>
                  <a:prstGeom prst="rect">
                    <a:avLst/>
                  </a:prstGeom>
                  <a:solidFill>
                    <a:srgbClr val="FFFFFF">
                      <a:alpha val="80000"/>
                    </a:srgb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JP" sz="2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PC</a:t>
                    </a:r>
                    <a:endParaRPr kumimoji="1" lang="ja-JP" altLang="en-US" sz="2400" u="sng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220E15AC-7064-1965-5D40-14EB8A440974}"/>
                  </a:ext>
                </a:extLst>
              </p:cNvPr>
              <p:cNvSpPr txBox="1"/>
              <p:nvPr/>
            </p:nvSpPr>
            <p:spPr>
              <a:xfrm>
                <a:off x="2292190" y="4297729"/>
                <a:ext cx="1864944" cy="521337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Emotion</a:t>
                </a:r>
                <a:endPara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4168318-C3D7-3C28-4633-FD5B8448A8B3}"/>
                </a:ext>
              </a:extLst>
            </p:cNvPr>
            <p:cNvSpPr txBox="1"/>
            <p:nvPr/>
          </p:nvSpPr>
          <p:spPr>
            <a:xfrm>
              <a:off x="253075" y="19370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実験風景</a:t>
              </a: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DBEBCE-AF17-ACBC-338B-789BFFCB5F45}"/>
              </a:ext>
            </a:extLst>
          </p:cNvPr>
          <p:cNvSpPr txBox="1"/>
          <p:nvPr/>
        </p:nvSpPr>
        <p:spPr>
          <a:xfrm>
            <a:off x="4592936" y="1990829"/>
            <a:ext cx="106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認識率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74A0F7B6-C94A-3D4A-233A-BC40F722EB29}"/>
              </a:ext>
            </a:extLst>
          </p:cNvPr>
          <p:cNvSpPr/>
          <p:nvPr/>
        </p:nvSpPr>
        <p:spPr>
          <a:xfrm>
            <a:off x="5472842" y="1176165"/>
            <a:ext cx="2151276" cy="67502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感情表現</a:t>
            </a:r>
            <a:endParaRPr kumimoji="1" lang="en-US" altLang="ja-JP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23BC0ED-241B-A47C-9CB1-996461C92B4C}"/>
              </a:ext>
            </a:extLst>
          </p:cNvPr>
          <p:cNvSpPr/>
          <p:nvPr/>
        </p:nvSpPr>
        <p:spPr>
          <a:xfrm>
            <a:off x="5979727" y="2268765"/>
            <a:ext cx="3078297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値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:0.30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A3FBCB6-7E2E-8B47-B838-D90D55F71A94}"/>
              </a:ext>
            </a:extLst>
          </p:cNvPr>
          <p:cNvSpPr/>
          <p:nvPr/>
        </p:nvSpPr>
        <p:spPr>
          <a:xfrm>
            <a:off x="84171" y="683724"/>
            <a:ext cx="94487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環境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3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D66E9A1-ED1B-BC18-EFB1-D0E0A685C3F6}"/>
              </a:ext>
            </a:extLst>
          </p:cNvPr>
          <p:cNvGrpSpPr/>
          <p:nvPr/>
        </p:nvGrpSpPr>
        <p:grpSpPr>
          <a:xfrm>
            <a:off x="480960" y="1877968"/>
            <a:ext cx="3740725" cy="2277634"/>
            <a:chOff x="480960" y="1874899"/>
            <a:chExt cx="3740725" cy="2277634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656244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rgbClr val="FF7E7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4000">
                <a:ln w="0"/>
                <a:solidFill>
                  <a:srgbClr val="FF7E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7E7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A7D34F-B1D0-9D58-FC6A-ED1A4D2E0A33}"/>
              </a:ext>
            </a:extLst>
          </p:cNvPr>
          <p:cNvSpPr txBox="1"/>
          <p:nvPr/>
        </p:nvSpPr>
        <p:spPr>
          <a:xfrm>
            <a:off x="6929905" y="1910976"/>
            <a:ext cx="1557851" cy="707886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ln w="0"/>
                <a:solidFill>
                  <a:srgbClr val="009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4000">
              <a:ln w="0"/>
              <a:solidFill>
                <a:srgbClr val="009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31F130-392F-949E-BB10-A3C3D99CC416}"/>
              </a:ext>
            </a:extLst>
          </p:cNvPr>
          <p:cNvSpPr/>
          <p:nvPr/>
        </p:nvSpPr>
        <p:spPr>
          <a:xfrm>
            <a:off x="4922315" y="1877968"/>
            <a:ext cx="3740725" cy="2277634"/>
          </a:xfrm>
          <a:prstGeom prst="rect">
            <a:avLst/>
          </a:prstGeom>
          <a:noFill/>
          <a:ln w="57150">
            <a:solidFill>
              <a:srgbClr val="0096FF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7A81FF"/>
              </a:solidFill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D4EACFB-11F6-01EF-7FFF-05BFDF7FB734}"/>
              </a:ext>
            </a:extLst>
          </p:cNvPr>
          <p:cNvGrpSpPr/>
          <p:nvPr/>
        </p:nvGrpSpPr>
        <p:grpSpPr>
          <a:xfrm>
            <a:off x="4922314" y="4316876"/>
            <a:ext cx="3740725" cy="2277634"/>
            <a:chOff x="480960" y="1874899"/>
            <a:chExt cx="3740725" cy="2277634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4EAEB78-95EF-4699-3E18-031F2B3C9648}"/>
                </a:ext>
              </a:extLst>
            </p:cNvPr>
            <p:cNvSpPr txBox="1"/>
            <p:nvPr/>
          </p:nvSpPr>
          <p:spPr>
            <a:xfrm>
              <a:off x="2488552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400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4304303-DD70-411B-EB61-1DE484C52574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7A81FF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D05622D-B66A-E80A-F388-D088F0EACFCE}"/>
              </a:ext>
            </a:extLst>
          </p:cNvPr>
          <p:cNvGrpSpPr/>
          <p:nvPr/>
        </p:nvGrpSpPr>
        <p:grpSpPr>
          <a:xfrm>
            <a:off x="480959" y="4316876"/>
            <a:ext cx="3740725" cy="2277634"/>
            <a:chOff x="480960" y="1874899"/>
            <a:chExt cx="3740725" cy="2277634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6786DC-88B8-C5D7-3E26-F0BA43E8343C}"/>
                </a:ext>
              </a:extLst>
            </p:cNvPr>
            <p:cNvSpPr txBox="1"/>
            <p:nvPr/>
          </p:nvSpPr>
          <p:spPr>
            <a:xfrm>
              <a:off x="656244" y="1911494"/>
              <a:ext cx="1831463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40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7DBCE19-B084-960F-30E4-2A03578A1420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36" name="図 35" descr="ロゴ, アイコン&#10;&#10;自動的に生成された説明">
            <a:extLst>
              <a:ext uri="{FF2B5EF4-FFF2-40B4-BE49-F238E27FC236}">
                <a16:creationId xmlns:a16="http://schemas.microsoft.com/office/drawing/2014/main" id="{9973E76B-D7DB-80EC-81CE-55EAE319D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92" y="3187831"/>
            <a:ext cx="2096815" cy="209681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C29021-F1B2-4D54-72EA-6B405D495CDD}"/>
              </a:ext>
            </a:extLst>
          </p:cNvPr>
          <p:cNvSpPr txBox="1"/>
          <p:nvPr/>
        </p:nvSpPr>
        <p:spPr>
          <a:xfrm>
            <a:off x="969543" y="2832338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・学会準備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・モータ装飾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75A2B94-085B-3D2E-4745-19FCA67DC668}"/>
              </a:ext>
            </a:extLst>
          </p:cNvPr>
          <p:cNvSpPr txBox="1"/>
          <p:nvPr/>
        </p:nvSpPr>
        <p:spPr>
          <a:xfrm>
            <a:off x="987821" y="5350855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・スライド完成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・発表練習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8ACC8EF-F2CA-52C5-598E-B7D2B1AAD310}"/>
              </a:ext>
            </a:extLst>
          </p:cNvPr>
          <p:cNvSpPr txBox="1"/>
          <p:nvPr/>
        </p:nvSpPr>
        <p:spPr>
          <a:xfrm>
            <a:off x="5410903" y="5350855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・発表練習が必要．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・装飾は応相談．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6A537B-7BC2-7AF1-4AD5-3203BEDA89D1}"/>
              </a:ext>
            </a:extLst>
          </p:cNvPr>
          <p:cNvSpPr txBox="1"/>
          <p:nvPr/>
        </p:nvSpPr>
        <p:spPr>
          <a:xfrm>
            <a:off x="5410903" y="2832338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・モータ装飾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60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角丸四角形 26">
            <a:extLst>
              <a:ext uri="{FF2B5EF4-FFF2-40B4-BE49-F238E27FC236}">
                <a16:creationId xmlns:a16="http://schemas.microsoft.com/office/drawing/2014/main" id="{18EED289-C889-D23B-47F1-2150BF53BDD3}"/>
              </a:ext>
            </a:extLst>
          </p:cNvPr>
          <p:cNvSpPr/>
          <p:nvPr/>
        </p:nvSpPr>
        <p:spPr>
          <a:xfrm>
            <a:off x="85977" y="680705"/>
            <a:ext cx="3655916" cy="1283230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角丸四角形 27">
            <a:extLst>
              <a:ext uri="{FF2B5EF4-FFF2-40B4-BE49-F238E27FC236}">
                <a16:creationId xmlns:a16="http://schemas.microsoft.com/office/drawing/2014/main" id="{3D38D6B1-C5A2-A4D7-E41E-F6BC5E1698A9}"/>
              </a:ext>
            </a:extLst>
          </p:cNvPr>
          <p:cNvSpPr/>
          <p:nvPr/>
        </p:nvSpPr>
        <p:spPr>
          <a:xfrm>
            <a:off x="84171" y="683724"/>
            <a:ext cx="94487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環境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10C29FA4-7E31-7907-C486-7DBB9912A2F7}"/>
              </a:ext>
            </a:extLst>
          </p:cNvPr>
          <p:cNvSpPr/>
          <p:nvPr/>
        </p:nvSpPr>
        <p:spPr>
          <a:xfrm>
            <a:off x="3928020" y="672056"/>
            <a:ext cx="5130003" cy="1291879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9B0A8065-B053-C261-3A97-81A548A02A12}"/>
              </a:ext>
            </a:extLst>
          </p:cNvPr>
          <p:cNvSpPr/>
          <p:nvPr/>
        </p:nvSpPr>
        <p:spPr>
          <a:xfrm>
            <a:off x="4211743" y="1077240"/>
            <a:ext cx="4673474" cy="872873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2ADB7B4-B398-DECD-45C2-A1415BB3A1CD}"/>
              </a:ext>
            </a:extLst>
          </p:cNvPr>
          <p:cNvGrpSpPr/>
          <p:nvPr/>
        </p:nvGrpSpPr>
        <p:grpSpPr>
          <a:xfrm>
            <a:off x="4553242" y="1183906"/>
            <a:ext cx="3879558" cy="675022"/>
            <a:chOff x="4608701" y="1182546"/>
            <a:chExt cx="3879558" cy="675022"/>
          </a:xfrm>
        </p:grpSpPr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399CEF9A-E88A-D28E-9917-DC644F9E60C0}"/>
                </a:ext>
              </a:extLst>
            </p:cNvPr>
            <p:cNvSpPr/>
            <p:nvPr/>
          </p:nvSpPr>
          <p:spPr>
            <a:xfrm>
              <a:off x="6814259" y="1182546"/>
              <a:ext cx="1674000" cy="675022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感情表現</a:t>
              </a:r>
              <a:endParaRPr kumimoji="1" lang="en-US" altLang="ja-JP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AD33F4C9-F6DD-B8A4-1B54-252EB230A3AD}"/>
                </a:ext>
              </a:extLst>
            </p:cNvPr>
            <p:cNvSpPr/>
            <p:nvPr/>
          </p:nvSpPr>
          <p:spPr>
            <a:xfrm>
              <a:off x="4608701" y="1182546"/>
              <a:ext cx="1674000" cy="67502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>
                  <a:solidFill>
                    <a:srgbClr val="FF4F4A"/>
                  </a:solidFill>
                </a:rPr>
                <a:t>練習</a:t>
              </a:r>
            </a:p>
          </p:txBody>
        </p:sp>
        <p:sp>
          <p:nvSpPr>
            <p:cNvPr id="35" name="下矢印 34">
              <a:extLst>
                <a:ext uri="{FF2B5EF4-FFF2-40B4-BE49-F238E27FC236}">
                  <a16:creationId xmlns:a16="http://schemas.microsoft.com/office/drawing/2014/main" id="{4DCEB3B1-2A50-F57A-D9BA-581AFB03A2C8}"/>
                </a:ext>
              </a:extLst>
            </p:cNvPr>
            <p:cNvSpPr/>
            <p:nvPr/>
          </p:nvSpPr>
          <p:spPr>
            <a:xfrm rot="16200000">
              <a:off x="6378856" y="1402259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</p:grp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8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2" y="-11986"/>
            <a:ext cx="523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結果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見本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DBEBCE-AF17-ACBC-338B-789BFFCB5F45}"/>
              </a:ext>
            </a:extLst>
          </p:cNvPr>
          <p:cNvSpPr txBox="1"/>
          <p:nvPr/>
        </p:nvSpPr>
        <p:spPr>
          <a:xfrm>
            <a:off x="4592936" y="1990829"/>
            <a:ext cx="106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認識率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A4C9B0-EEB2-75D0-5C41-B8DED0DF12CD}"/>
              </a:ext>
            </a:extLst>
          </p:cNvPr>
          <p:cNvSpPr txBox="1"/>
          <p:nvPr/>
        </p:nvSpPr>
        <p:spPr>
          <a:xfrm>
            <a:off x="253075" y="1963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実験風景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89F3D90-F466-876D-E29F-CC7DA81C23B9}"/>
              </a:ext>
            </a:extLst>
          </p:cNvPr>
          <p:cNvGrpSpPr>
            <a:grpSpLocks noChangeAspect="1"/>
          </p:cNvGrpSpPr>
          <p:nvPr/>
        </p:nvGrpSpPr>
        <p:grpSpPr>
          <a:xfrm>
            <a:off x="258753" y="2333267"/>
            <a:ext cx="4251604" cy="4149284"/>
            <a:chOff x="5359066" y="517894"/>
            <a:chExt cx="4384715" cy="4279192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E4E1050-31B9-7A85-984A-748B4B03CCAF}"/>
                </a:ext>
              </a:extLst>
            </p:cNvPr>
            <p:cNvGrpSpPr/>
            <p:nvPr/>
          </p:nvGrpSpPr>
          <p:grpSpPr>
            <a:xfrm>
              <a:off x="5359066" y="517894"/>
              <a:ext cx="4384715" cy="4279192"/>
              <a:chOff x="5359066" y="517894"/>
              <a:chExt cx="4384715" cy="4279192"/>
            </a:xfrm>
          </p:grpSpPr>
          <p:pic>
            <p:nvPicPr>
              <p:cNvPr id="23" name="図 22">
                <a:extLst>
                  <a:ext uri="{FF2B5EF4-FFF2-40B4-BE49-F238E27FC236}">
                    <a16:creationId xmlns:a16="http://schemas.microsoft.com/office/drawing/2014/main" id="{E10A4D9A-E9BA-5A5C-C71F-9C9FEC93D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59066" y="789956"/>
                <a:ext cx="4384715" cy="4007130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CB41F516-DFD8-2285-8BEF-B2C526C311DB}"/>
                  </a:ext>
                </a:extLst>
              </p:cNvPr>
              <p:cNvSpPr txBox="1"/>
              <p:nvPr/>
            </p:nvSpPr>
            <p:spPr>
              <a:xfrm>
                <a:off x="5539065" y="517894"/>
                <a:ext cx="1515276" cy="47611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A848069-DA09-00CF-DCB4-E9A545E90C49}"/>
                  </a:ext>
                </a:extLst>
              </p:cNvPr>
              <p:cNvSpPr txBox="1"/>
              <p:nvPr/>
            </p:nvSpPr>
            <p:spPr>
              <a:xfrm>
                <a:off x="8303815" y="725040"/>
                <a:ext cx="746132" cy="47611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</a:t>
                </a:r>
                <a:endPara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EEBF0A6-2F08-539B-1705-F5C9F415321D}"/>
                  </a:ext>
                </a:extLst>
              </p:cNvPr>
              <p:cNvSpPr txBox="1"/>
              <p:nvPr/>
            </p:nvSpPr>
            <p:spPr>
              <a:xfrm>
                <a:off x="6203302" y="1396479"/>
                <a:ext cx="1336303" cy="47611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</a:t>
                </a:r>
                <a:endParaRPr kumimoji="1" lang="ja-JP" altLang="en-US" sz="2400" u="sng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65DEDA55-B961-0257-556D-6BC37D193DC4}"/>
                </a:ext>
              </a:extLst>
            </p:cNvPr>
            <p:cNvSpPr txBox="1"/>
            <p:nvPr/>
          </p:nvSpPr>
          <p:spPr>
            <a:xfrm>
              <a:off x="6737915" y="3559499"/>
              <a:ext cx="1651632" cy="117442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kumimoji="1" lang="en-US" altLang="ja-JP" sz="2400" u="sng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kumimoji="1" lang="ja-JP" altLang="en-US" sz="24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図 18">
            <a:extLst>
              <a:ext uri="{FF2B5EF4-FFF2-40B4-BE49-F238E27FC236}">
                <a16:creationId xmlns:a16="http://schemas.microsoft.com/office/drawing/2014/main" id="{618D93E8-5AD3-5FA4-F8E5-7B98156D99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613" y="2360161"/>
            <a:ext cx="4293604" cy="4233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299713-1DBF-330D-92E1-9FAE61A89D24}"/>
              </a:ext>
            </a:extLst>
          </p:cNvPr>
          <p:cNvSpPr/>
          <p:nvPr/>
        </p:nvSpPr>
        <p:spPr>
          <a:xfrm>
            <a:off x="5979727" y="2268765"/>
            <a:ext cx="3078297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値：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0.52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06027C2-B2F9-BAB3-72BC-5C179153DDB5}"/>
              </a:ext>
            </a:extLst>
          </p:cNvPr>
          <p:cNvSpPr/>
          <p:nvPr/>
        </p:nvSpPr>
        <p:spPr>
          <a:xfrm>
            <a:off x="3928020" y="673531"/>
            <a:ext cx="100832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手順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54CA083-E92E-427B-DA72-24203ECA5167}"/>
              </a:ext>
            </a:extLst>
          </p:cNvPr>
          <p:cNvSpPr/>
          <p:nvPr/>
        </p:nvSpPr>
        <p:spPr>
          <a:xfrm>
            <a:off x="85977" y="1103066"/>
            <a:ext cx="3655916" cy="86049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各感情の見本を提示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鏡で表情を確認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85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63805101-1521-FEE1-E80B-B30302A31645}"/>
              </a:ext>
            </a:extLst>
          </p:cNvPr>
          <p:cNvSpPr/>
          <p:nvPr/>
        </p:nvSpPr>
        <p:spPr>
          <a:xfrm>
            <a:off x="3928020" y="672056"/>
            <a:ext cx="5130003" cy="1291879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4FD3091C-0516-5B51-5131-777F214002BE}"/>
              </a:ext>
            </a:extLst>
          </p:cNvPr>
          <p:cNvSpPr/>
          <p:nvPr/>
        </p:nvSpPr>
        <p:spPr>
          <a:xfrm>
            <a:off x="3928020" y="673531"/>
            <a:ext cx="100832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手順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B16A8315-F062-D14A-736E-8421F5411177}"/>
              </a:ext>
            </a:extLst>
          </p:cNvPr>
          <p:cNvSpPr/>
          <p:nvPr/>
        </p:nvSpPr>
        <p:spPr>
          <a:xfrm>
            <a:off x="85977" y="680705"/>
            <a:ext cx="3655916" cy="1283230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B6D7B7A-5A97-0878-41A8-06089E866921}"/>
              </a:ext>
            </a:extLst>
          </p:cNvPr>
          <p:cNvGrpSpPr>
            <a:grpSpLocks noChangeAspect="1"/>
          </p:cNvGrpSpPr>
          <p:nvPr/>
        </p:nvGrpSpPr>
        <p:grpSpPr>
          <a:xfrm>
            <a:off x="258753" y="2334012"/>
            <a:ext cx="4251604" cy="4210031"/>
            <a:chOff x="3376839" y="2527874"/>
            <a:chExt cx="6758491" cy="6693017"/>
          </a:xfrm>
        </p:grpSpPr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9424100B-49DF-BEF6-1A5A-C8C15E9AE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76839" y="2942684"/>
              <a:ext cx="6758491" cy="6160207"/>
            </a:xfrm>
            <a:prstGeom prst="rect">
              <a:avLst/>
            </a:prstGeom>
          </p:spPr>
        </p:pic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9E50157A-C124-0816-7BA1-09ABE2B3D6F3}"/>
                </a:ext>
              </a:extLst>
            </p:cNvPr>
            <p:cNvSpPr txBox="1"/>
            <p:nvPr/>
          </p:nvSpPr>
          <p:spPr>
            <a:xfrm>
              <a:off x="3788745" y="2527874"/>
              <a:ext cx="2127630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995CBD06-875D-BA63-7783-118C3FA14220}"/>
                </a:ext>
              </a:extLst>
            </p:cNvPr>
            <p:cNvSpPr txBox="1"/>
            <p:nvPr/>
          </p:nvSpPr>
          <p:spPr>
            <a:xfrm>
              <a:off x="7388972" y="2804134"/>
              <a:ext cx="1047659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4B3C109-F922-A927-6325-B0EAC90A88A1}"/>
                </a:ext>
              </a:extLst>
            </p:cNvPr>
            <p:cNvSpPr txBox="1"/>
            <p:nvPr/>
          </p:nvSpPr>
          <p:spPr>
            <a:xfrm>
              <a:off x="4585951" y="3879109"/>
              <a:ext cx="1876333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D9E32E42-5873-3E09-9907-A0C2F1AB9F57}"/>
                </a:ext>
              </a:extLst>
            </p:cNvPr>
            <p:cNvSpPr txBox="1"/>
            <p:nvPr/>
          </p:nvSpPr>
          <p:spPr>
            <a:xfrm>
              <a:off x="5471497" y="7410494"/>
              <a:ext cx="2319090" cy="181039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E7227A36-E85C-93F7-008D-95FF167FF1BE}"/>
                </a:ext>
              </a:extLst>
            </p:cNvPr>
            <p:cNvSpPr txBox="1"/>
            <p:nvPr/>
          </p:nvSpPr>
          <p:spPr>
            <a:xfrm>
              <a:off x="7016183" y="5921039"/>
              <a:ext cx="2193444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endParaRPr kumimoji="1" lang="ja-JP" altLang="en-US" sz="24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8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1" y="-11986"/>
            <a:ext cx="78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結果 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見本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認識結果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DBEBCE-AF17-ACBC-338B-789BFFCB5F45}"/>
              </a:ext>
            </a:extLst>
          </p:cNvPr>
          <p:cNvSpPr txBox="1"/>
          <p:nvPr/>
        </p:nvSpPr>
        <p:spPr>
          <a:xfrm>
            <a:off x="4592936" y="1990829"/>
            <a:ext cx="106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認識率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AD86C99E-1799-C246-929F-97E199004B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936" y="2354535"/>
            <a:ext cx="4287600" cy="422768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A4C9B0-EEB2-75D0-5C41-B8DED0DF12CD}"/>
              </a:ext>
            </a:extLst>
          </p:cNvPr>
          <p:cNvSpPr txBox="1"/>
          <p:nvPr/>
        </p:nvSpPr>
        <p:spPr>
          <a:xfrm>
            <a:off x="253075" y="1963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実験風景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8F4848-C8E9-6ECC-AB35-FBDDA28C6FA7}"/>
              </a:ext>
            </a:extLst>
          </p:cNvPr>
          <p:cNvSpPr/>
          <p:nvPr/>
        </p:nvSpPr>
        <p:spPr>
          <a:xfrm>
            <a:off x="5979727" y="2268765"/>
            <a:ext cx="3078297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値：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FAD65A6-F3AA-11B3-83DA-0F86BA5FB38C}"/>
              </a:ext>
            </a:extLst>
          </p:cNvPr>
          <p:cNvSpPr/>
          <p:nvPr/>
        </p:nvSpPr>
        <p:spPr>
          <a:xfrm>
            <a:off x="85977" y="685878"/>
            <a:ext cx="94487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環境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E5B07767-4B9C-41F1-A550-EAC9D5270658}"/>
              </a:ext>
            </a:extLst>
          </p:cNvPr>
          <p:cNvSpPr/>
          <p:nvPr/>
        </p:nvSpPr>
        <p:spPr>
          <a:xfrm>
            <a:off x="7101054" y="737394"/>
            <a:ext cx="1722551" cy="54803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練習</a:t>
            </a:r>
            <a:endParaRPr kumimoji="1" lang="en-US" altLang="ja-JP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9E135749-366F-F339-8C1E-4FDDDD0F9F99}"/>
              </a:ext>
            </a:extLst>
          </p:cNvPr>
          <p:cNvSpPr/>
          <p:nvPr/>
        </p:nvSpPr>
        <p:spPr>
          <a:xfrm>
            <a:off x="5000978" y="737394"/>
            <a:ext cx="1722551" cy="5480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4F4A"/>
                </a:solidFill>
              </a:rPr>
              <a:t>認識結果</a:t>
            </a:r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AAEC2506-34BF-0AC3-C756-6A7C10E7D67E}"/>
              </a:ext>
            </a:extLst>
          </p:cNvPr>
          <p:cNvSpPr/>
          <p:nvPr/>
        </p:nvSpPr>
        <p:spPr>
          <a:xfrm rot="16200000">
            <a:off x="6742667" y="893615"/>
            <a:ext cx="339247" cy="235596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682AB609-68E2-0AEE-B2D1-04EA6EC4E1CE}"/>
              </a:ext>
            </a:extLst>
          </p:cNvPr>
          <p:cNvSpPr/>
          <p:nvPr/>
        </p:nvSpPr>
        <p:spPr>
          <a:xfrm rot="16200000">
            <a:off x="4838734" y="1506755"/>
            <a:ext cx="339247" cy="235596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43B52C8E-0BF5-CA05-D64D-674D7996EC6E}"/>
              </a:ext>
            </a:extLst>
          </p:cNvPr>
          <p:cNvSpPr/>
          <p:nvPr/>
        </p:nvSpPr>
        <p:spPr>
          <a:xfrm>
            <a:off x="7291751" y="1350534"/>
            <a:ext cx="1720617" cy="5480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4F4A"/>
                </a:solidFill>
              </a:rPr>
              <a:t>評価</a:t>
            </a: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AC051BAE-51B5-CAE6-07BB-11B88AF281BB}"/>
              </a:ext>
            </a:extLst>
          </p:cNvPr>
          <p:cNvSpPr/>
          <p:nvPr/>
        </p:nvSpPr>
        <p:spPr>
          <a:xfrm rot="16200000">
            <a:off x="6932195" y="1506755"/>
            <a:ext cx="339247" cy="235596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>
            <a:extLst>
              <a:ext uri="{FF2B5EF4-FFF2-40B4-BE49-F238E27FC236}">
                <a16:creationId xmlns:a16="http://schemas.microsoft.com/office/drawing/2014/main" id="{AE358B71-715C-4135-D289-0A2F7A1404F3}"/>
              </a:ext>
            </a:extLst>
          </p:cNvPr>
          <p:cNvSpPr/>
          <p:nvPr/>
        </p:nvSpPr>
        <p:spPr>
          <a:xfrm>
            <a:off x="5194484" y="1350534"/>
            <a:ext cx="1722551" cy="54803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2"/>
                </a:solidFill>
              </a:rPr>
              <a:t>感情表現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18EA660-7C51-1BA1-DA62-B36609E7AF9D}"/>
              </a:ext>
            </a:extLst>
          </p:cNvPr>
          <p:cNvSpPr txBox="1"/>
          <p:nvPr/>
        </p:nvSpPr>
        <p:spPr>
          <a:xfrm>
            <a:off x="121281" y="1240602"/>
            <a:ext cx="3540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リアルタイムで結果を表示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9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ADBDC4-3E7E-D811-83F5-B4EE1B37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2A9BC7-087B-9D99-A612-4AF0B1C076EF}"/>
              </a:ext>
            </a:extLst>
          </p:cNvPr>
          <p:cNvSpPr txBox="1"/>
          <p:nvPr/>
        </p:nvSpPr>
        <p:spPr>
          <a:xfrm>
            <a:off x="546022" y="1011958"/>
            <a:ext cx="54232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基礎実験</a:t>
            </a:r>
            <a:r>
              <a:rPr kumimoji="1" lang="en-US" altLang="ja-JP" sz="3200" dirty="0"/>
              <a:t>1</a:t>
            </a:r>
            <a:r>
              <a:rPr kumimoji="1" lang="ja-JP" altLang="en-US" sz="3200"/>
              <a:t>　</a:t>
            </a:r>
            <a:endParaRPr kumimoji="1" lang="en-US" altLang="ja-JP" sz="3200" dirty="0"/>
          </a:p>
          <a:p>
            <a:r>
              <a:rPr kumimoji="1" lang="ja-JP" altLang="en-US" sz="3200"/>
              <a:t>感情表現の認識と練習の効果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6573EC-0951-1D45-8A4A-4613B8A19385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55D677-5EAC-FF44-BBB6-691ABED9C80C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基礎実験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F4D3BF2-DD53-BC4F-BAB2-C450085CD702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022B94-ABF4-084C-BFAB-CBFB86C425E5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4910DAF-2991-484F-9896-6E6D5732A752}"/>
              </a:ext>
            </a:extLst>
          </p:cNvPr>
          <p:cNvSpPr txBox="1"/>
          <p:nvPr/>
        </p:nvSpPr>
        <p:spPr>
          <a:xfrm>
            <a:off x="546022" y="2917487"/>
            <a:ext cx="5710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基礎実験</a:t>
            </a:r>
            <a:r>
              <a:rPr kumimoji="1" lang="en-US" altLang="ja-JP" sz="3200" dirty="0">
                <a:solidFill>
                  <a:srgbClr val="FF0000"/>
                </a:solidFill>
              </a:rPr>
              <a:t>2</a:t>
            </a:r>
            <a:r>
              <a:rPr kumimoji="1" lang="ja-JP" altLang="en-US" sz="3200">
                <a:solidFill>
                  <a:srgbClr val="FF0000"/>
                </a:solidFill>
              </a:rPr>
              <a:t>　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kumimoji="1" lang="en-US" altLang="ja-JP" sz="3200" dirty="0">
                <a:solidFill>
                  <a:srgbClr val="FF0000"/>
                </a:solidFill>
              </a:rPr>
              <a:t>AI</a:t>
            </a:r>
            <a:r>
              <a:rPr kumimoji="1" lang="ja-JP" altLang="en-US" sz="3200">
                <a:solidFill>
                  <a:srgbClr val="FF0000"/>
                </a:solidFill>
              </a:rPr>
              <a:t>と人間による感情推定の相関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D321A7-3C61-9B4B-900C-A1F146B60CFA}"/>
              </a:ext>
            </a:extLst>
          </p:cNvPr>
          <p:cNvSpPr txBox="1"/>
          <p:nvPr/>
        </p:nvSpPr>
        <p:spPr>
          <a:xfrm>
            <a:off x="547411" y="4823016"/>
            <a:ext cx="2318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基礎実験</a:t>
            </a:r>
            <a:r>
              <a:rPr kumimoji="1" lang="en-US" altLang="ja-JP" sz="3200" dirty="0"/>
              <a:t>3</a:t>
            </a:r>
            <a:r>
              <a:rPr kumimoji="1" lang="ja-JP" altLang="en-US" sz="3200"/>
              <a:t>　</a:t>
            </a:r>
            <a:endParaRPr kumimoji="1" lang="en-US" altLang="ja-JP" sz="3200" dirty="0"/>
          </a:p>
          <a:p>
            <a:r>
              <a:rPr kumimoji="1" lang="ja-JP" altLang="en-US" sz="3200"/>
              <a:t>ロボット制御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01EACE5-47A8-8F47-8C8F-3D4194168BB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185" y="1049410"/>
            <a:ext cx="2057400" cy="1453922"/>
          </a:xfrm>
          <a:prstGeom prst="rect">
            <a:avLst/>
          </a:prstGeom>
        </p:spPr>
      </p:pic>
      <p:pic>
        <p:nvPicPr>
          <p:cNvPr id="10" name="図 9" descr="座る, ブラシ, テーブル, 猫 が含まれている画像&#10;&#10;自動的に生成された説明">
            <a:extLst>
              <a:ext uri="{FF2B5EF4-FFF2-40B4-BE49-F238E27FC236}">
                <a16:creationId xmlns:a16="http://schemas.microsoft.com/office/drawing/2014/main" id="{404A02F5-B6AC-877E-30D6-BE6D3E1443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4440" y="4589399"/>
            <a:ext cx="2974862" cy="1648086"/>
          </a:xfrm>
          <a:prstGeom prst="rect">
            <a:avLst/>
          </a:prstGeom>
        </p:spPr>
      </p:pic>
      <p:pic>
        <p:nvPicPr>
          <p:cNvPr id="14" name="図 1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208AB71-4528-F7B3-AA2F-0539BCB7D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2947154"/>
            <a:ext cx="2331818" cy="259862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87752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00766" y="6484843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C6392B-61BD-AB10-C304-DF44ADFB693B}"/>
              </a:ext>
            </a:extLst>
          </p:cNvPr>
          <p:cNvSpPr txBox="1"/>
          <p:nvPr/>
        </p:nvSpPr>
        <p:spPr>
          <a:xfrm>
            <a:off x="6133539" y="452954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  <a:r>
              <a:rPr kumimoji="1" lang="en-US" altLang="ja-JP" dirty="0"/>
              <a:t> &amp;</a:t>
            </a:r>
            <a:r>
              <a:rPr kumimoji="1" lang="ja-JP" altLang="en-US"/>
              <a:t>認識結果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B10B7AE-B283-B46A-0A5C-EBBBD159436B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2697" y="4902429"/>
            <a:ext cx="2772000" cy="19440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8AB0D3-C5F5-D241-89E9-355E9D70624A}"/>
              </a:ext>
            </a:extLst>
          </p:cNvPr>
          <p:cNvSpPr txBox="1"/>
          <p:nvPr/>
        </p:nvSpPr>
        <p:spPr>
          <a:xfrm>
            <a:off x="3200580" y="452954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F60380BF-3731-88C8-4C46-CD62C6F88392}"/>
              </a:ext>
            </a:extLst>
          </p:cNvPr>
          <p:cNvGrpSpPr/>
          <p:nvPr/>
        </p:nvGrpSpPr>
        <p:grpSpPr>
          <a:xfrm>
            <a:off x="6129493" y="4888807"/>
            <a:ext cx="2775540" cy="1935986"/>
            <a:chOff x="234923" y="4893782"/>
            <a:chExt cx="2775540" cy="1935986"/>
          </a:xfrm>
        </p:grpSpPr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08C2366F-A828-857C-BB49-35588776C536}"/>
                </a:ext>
              </a:extLst>
            </p:cNvPr>
            <p:cNvSpPr/>
            <p:nvPr/>
          </p:nvSpPr>
          <p:spPr>
            <a:xfrm>
              <a:off x="234923" y="4893782"/>
              <a:ext cx="2775540" cy="1935986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B627821B-55B0-FE27-D091-23C780C80545}"/>
                </a:ext>
              </a:extLst>
            </p:cNvPr>
            <p:cNvGrpSpPr/>
            <p:nvPr/>
          </p:nvGrpSpPr>
          <p:grpSpPr>
            <a:xfrm>
              <a:off x="234923" y="4902427"/>
              <a:ext cx="216862" cy="1927340"/>
              <a:chOff x="234923" y="4902427"/>
              <a:chExt cx="216862" cy="1927340"/>
            </a:xfrm>
          </p:grpSpPr>
          <p:sp>
            <p:nvSpPr>
              <p:cNvPr id="101" name="正方形/長方形 100">
                <a:extLst>
                  <a:ext uri="{FF2B5EF4-FFF2-40B4-BE49-F238E27FC236}">
                    <a16:creationId xmlns:a16="http://schemas.microsoft.com/office/drawing/2014/main" id="{74170A36-E553-C77D-D342-C5C38F99B9E5}"/>
                  </a:ext>
                </a:extLst>
              </p:cNvPr>
              <p:cNvSpPr/>
              <p:nvPr/>
            </p:nvSpPr>
            <p:spPr>
              <a:xfrm>
                <a:off x="234923" y="4902427"/>
                <a:ext cx="216862" cy="192734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F6C07394-89A9-1FB3-55A8-83FF57545205}"/>
                  </a:ext>
                </a:extLst>
              </p:cNvPr>
              <p:cNvSpPr/>
              <p:nvPr/>
            </p:nvSpPr>
            <p:spPr>
              <a:xfrm>
                <a:off x="234923" y="5093010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D68D2C32-0091-CAE6-0AC2-A02097E6913B}"/>
                  </a:ext>
                </a:extLst>
              </p:cNvPr>
              <p:cNvSpPr/>
              <p:nvPr/>
            </p:nvSpPr>
            <p:spPr>
              <a:xfrm>
                <a:off x="234923" y="5441753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98FD9736-B422-6B7B-DC9A-9940553BBCEA}"/>
                  </a:ext>
                </a:extLst>
              </p:cNvPr>
              <p:cNvSpPr/>
              <p:nvPr/>
            </p:nvSpPr>
            <p:spPr>
              <a:xfrm>
                <a:off x="234923" y="6487982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正方形/長方形 104">
                <a:extLst>
                  <a:ext uri="{FF2B5EF4-FFF2-40B4-BE49-F238E27FC236}">
                    <a16:creationId xmlns:a16="http://schemas.microsoft.com/office/drawing/2014/main" id="{B1960658-277B-DEEA-69D7-1EC39D9C7F8D}"/>
                  </a:ext>
                </a:extLst>
              </p:cNvPr>
              <p:cNvSpPr/>
              <p:nvPr/>
            </p:nvSpPr>
            <p:spPr>
              <a:xfrm>
                <a:off x="234923" y="5790496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4F80C9F1-1551-B803-F8FA-4C4D2CBFE7D3}"/>
                  </a:ext>
                </a:extLst>
              </p:cNvPr>
              <p:cNvSpPr/>
              <p:nvPr/>
            </p:nvSpPr>
            <p:spPr>
              <a:xfrm>
                <a:off x="234923" y="6139239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221D8622-DA86-64F3-2EA9-73050E19E7D3}"/>
                </a:ext>
              </a:extLst>
            </p:cNvPr>
            <p:cNvGrpSpPr/>
            <p:nvPr/>
          </p:nvGrpSpPr>
          <p:grpSpPr>
            <a:xfrm>
              <a:off x="2793601" y="4902427"/>
              <a:ext cx="216862" cy="1927340"/>
              <a:chOff x="234923" y="4902427"/>
              <a:chExt cx="216862" cy="1927340"/>
            </a:xfrm>
          </p:grpSpPr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D2114FAB-2365-C53A-22F7-4861EA7DD082}"/>
                  </a:ext>
                </a:extLst>
              </p:cNvPr>
              <p:cNvSpPr/>
              <p:nvPr/>
            </p:nvSpPr>
            <p:spPr>
              <a:xfrm>
                <a:off x="234923" y="4902427"/>
                <a:ext cx="216862" cy="192734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43D03DE5-4381-ECB3-EB70-70B5BFB66FC8}"/>
                  </a:ext>
                </a:extLst>
              </p:cNvPr>
              <p:cNvSpPr/>
              <p:nvPr/>
            </p:nvSpPr>
            <p:spPr>
              <a:xfrm>
                <a:off x="234923" y="5093010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正方形/長方形 96">
                <a:extLst>
                  <a:ext uri="{FF2B5EF4-FFF2-40B4-BE49-F238E27FC236}">
                    <a16:creationId xmlns:a16="http://schemas.microsoft.com/office/drawing/2014/main" id="{30472C24-D39D-F323-0BC1-FE659DA695EB}"/>
                  </a:ext>
                </a:extLst>
              </p:cNvPr>
              <p:cNvSpPr/>
              <p:nvPr/>
            </p:nvSpPr>
            <p:spPr>
              <a:xfrm>
                <a:off x="234923" y="5441753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819D4907-88EA-82BC-3841-F74B16685F89}"/>
                  </a:ext>
                </a:extLst>
              </p:cNvPr>
              <p:cNvSpPr/>
              <p:nvPr/>
            </p:nvSpPr>
            <p:spPr>
              <a:xfrm>
                <a:off x="234923" y="6487982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02CB30E8-6477-6D85-5C2A-335A67B1B289}"/>
                  </a:ext>
                </a:extLst>
              </p:cNvPr>
              <p:cNvSpPr/>
              <p:nvPr/>
            </p:nvSpPr>
            <p:spPr>
              <a:xfrm>
                <a:off x="234923" y="5790496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89268DFC-9896-F91D-2AB4-063570DC66DC}"/>
                  </a:ext>
                </a:extLst>
              </p:cNvPr>
              <p:cNvSpPr/>
              <p:nvPr/>
            </p:nvSpPr>
            <p:spPr>
              <a:xfrm>
                <a:off x="234923" y="6139239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8F33EF19-2C04-3E6E-B1FB-31D7760A15F5}"/>
                </a:ext>
              </a:extLst>
            </p:cNvPr>
            <p:cNvGrpSpPr/>
            <p:nvPr/>
          </p:nvGrpSpPr>
          <p:grpSpPr>
            <a:xfrm>
              <a:off x="1262693" y="5508753"/>
              <a:ext cx="720000" cy="720000"/>
              <a:chOff x="3764888" y="4324704"/>
              <a:chExt cx="720000" cy="720000"/>
            </a:xfrm>
          </p:grpSpPr>
          <p:sp>
            <p:nvSpPr>
              <p:cNvPr id="91" name="円/楕円 90">
                <a:extLst>
                  <a:ext uri="{FF2B5EF4-FFF2-40B4-BE49-F238E27FC236}">
                    <a16:creationId xmlns:a16="http://schemas.microsoft.com/office/drawing/2014/main" id="{93365991-CFF1-2A78-AD3B-C7C56B367E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64888" y="4324704"/>
                <a:ext cx="720000" cy="720000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5B7D2AB8-93ED-9296-329F-B5A4C96B3B49}"/>
                  </a:ext>
                </a:extLst>
              </p:cNvPr>
              <p:cNvGrpSpPr/>
              <p:nvPr/>
            </p:nvGrpSpPr>
            <p:grpSpPr>
              <a:xfrm>
                <a:off x="4017742" y="4487117"/>
                <a:ext cx="295211" cy="381216"/>
                <a:chOff x="4434435" y="5565797"/>
                <a:chExt cx="295211" cy="381216"/>
              </a:xfrm>
            </p:grpSpPr>
            <p:sp>
              <p:nvSpPr>
                <p:cNvPr id="93" name="三角形 92">
                  <a:extLst>
                    <a:ext uri="{FF2B5EF4-FFF2-40B4-BE49-F238E27FC236}">
                      <a16:creationId xmlns:a16="http://schemas.microsoft.com/office/drawing/2014/main" id="{C59AB301-35DA-D827-1C9C-C812A268B07F}"/>
                    </a:ext>
                  </a:extLst>
                </p:cNvPr>
                <p:cNvSpPr/>
                <p:nvPr/>
              </p:nvSpPr>
              <p:spPr>
                <a:xfrm rot="5400000">
                  <a:off x="4430607" y="5647975"/>
                  <a:ext cx="381213" cy="21686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正方形/長方形 93">
                  <a:extLst>
                    <a:ext uri="{FF2B5EF4-FFF2-40B4-BE49-F238E27FC236}">
                      <a16:creationId xmlns:a16="http://schemas.microsoft.com/office/drawing/2014/main" id="{59E020F7-6089-8EA4-1E14-AAE6AF57399D}"/>
                    </a:ext>
                  </a:extLst>
                </p:cNvPr>
                <p:cNvSpPr/>
                <p:nvPr/>
              </p:nvSpPr>
              <p:spPr>
                <a:xfrm>
                  <a:off x="4434435" y="5565797"/>
                  <a:ext cx="48552" cy="38121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pic>
        <p:nvPicPr>
          <p:cNvPr id="57" name="図 56">
            <a:extLst>
              <a:ext uri="{FF2B5EF4-FFF2-40B4-BE49-F238E27FC236}">
                <a16:creationId xmlns:a16="http://schemas.microsoft.com/office/drawing/2014/main" id="{1F0C83F4-8E59-F139-CCEB-04108AF25D59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580" y="4902429"/>
            <a:ext cx="2772000" cy="1944000"/>
          </a:xfrm>
          <a:prstGeom prst="rect">
            <a:avLst/>
          </a:prstGeom>
        </p:spPr>
      </p:pic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D30CDCD-ADA6-8676-7D04-95EB6AC0F456}"/>
              </a:ext>
            </a:extLst>
          </p:cNvPr>
          <p:cNvGrpSpPr/>
          <p:nvPr/>
        </p:nvGrpSpPr>
        <p:grpSpPr>
          <a:xfrm>
            <a:off x="3184229" y="4893781"/>
            <a:ext cx="2775540" cy="1935986"/>
            <a:chOff x="234923" y="4893782"/>
            <a:chExt cx="2775540" cy="1935986"/>
          </a:xfrm>
        </p:grpSpPr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1272B566-6893-14A0-B153-2396350906CB}"/>
                </a:ext>
              </a:extLst>
            </p:cNvPr>
            <p:cNvSpPr/>
            <p:nvPr/>
          </p:nvSpPr>
          <p:spPr>
            <a:xfrm>
              <a:off x="234923" y="4893782"/>
              <a:ext cx="2775540" cy="1935986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88C84AC4-4F74-8750-6BEE-9B0D7286CFDF}"/>
                </a:ext>
              </a:extLst>
            </p:cNvPr>
            <p:cNvGrpSpPr/>
            <p:nvPr/>
          </p:nvGrpSpPr>
          <p:grpSpPr>
            <a:xfrm>
              <a:off x="234923" y="4902427"/>
              <a:ext cx="216862" cy="1927340"/>
              <a:chOff x="234923" y="4902427"/>
              <a:chExt cx="216862" cy="1927340"/>
            </a:xfrm>
          </p:grpSpPr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E5586A7D-FBB1-DE82-BD0D-8C58A6F650FC}"/>
                  </a:ext>
                </a:extLst>
              </p:cNvPr>
              <p:cNvSpPr/>
              <p:nvPr/>
            </p:nvSpPr>
            <p:spPr>
              <a:xfrm>
                <a:off x="234923" y="4902427"/>
                <a:ext cx="216862" cy="192734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C2C75E37-91AC-D7A0-7891-A5F9A9BDC8C0}"/>
                  </a:ext>
                </a:extLst>
              </p:cNvPr>
              <p:cNvSpPr/>
              <p:nvPr/>
            </p:nvSpPr>
            <p:spPr>
              <a:xfrm>
                <a:off x="234923" y="5093010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EB1BD86B-FBC9-490B-26DE-5073E365C5B6}"/>
                  </a:ext>
                </a:extLst>
              </p:cNvPr>
              <p:cNvSpPr/>
              <p:nvPr/>
            </p:nvSpPr>
            <p:spPr>
              <a:xfrm>
                <a:off x="234923" y="5441753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3067F764-A90B-BD23-2F8B-93C368B7432B}"/>
                  </a:ext>
                </a:extLst>
              </p:cNvPr>
              <p:cNvSpPr/>
              <p:nvPr/>
            </p:nvSpPr>
            <p:spPr>
              <a:xfrm>
                <a:off x="234923" y="6487982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CA84DBC1-C840-CF95-7865-EBBADFEB8719}"/>
                  </a:ext>
                </a:extLst>
              </p:cNvPr>
              <p:cNvSpPr/>
              <p:nvPr/>
            </p:nvSpPr>
            <p:spPr>
              <a:xfrm>
                <a:off x="234923" y="5790496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3D0A5E7E-F0A8-661F-11CB-F6DE1F84E37F}"/>
                  </a:ext>
                </a:extLst>
              </p:cNvPr>
              <p:cNvSpPr/>
              <p:nvPr/>
            </p:nvSpPr>
            <p:spPr>
              <a:xfrm>
                <a:off x="234923" y="6139239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9AD8129-1625-667A-DD72-31E6A27B194E}"/>
                </a:ext>
              </a:extLst>
            </p:cNvPr>
            <p:cNvGrpSpPr/>
            <p:nvPr/>
          </p:nvGrpSpPr>
          <p:grpSpPr>
            <a:xfrm>
              <a:off x="2793601" y="4902427"/>
              <a:ext cx="216862" cy="1927340"/>
              <a:chOff x="234923" y="4902427"/>
              <a:chExt cx="216862" cy="1927340"/>
            </a:xfrm>
          </p:grpSpPr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76C162A5-D4E7-D03E-B476-BD5A07E05C97}"/>
                  </a:ext>
                </a:extLst>
              </p:cNvPr>
              <p:cNvSpPr/>
              <p:nvPr/>
            </p:nvSpPr>
            <p:spPr>
              <a:xfrm>
                <a:off x="234923" y="4902427"/>
                <a:ext cx="216862" cy="192734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89394D98-F6CC-1983-4E80-56F163F8349F}"/>
                  </a:ext>
                </a:extLst>
              </p:cNvPr>
              <p:cNvSpPr/>
              <p:nvPr/>
            </p:nvSpPr>
            <p:spPr>
              <a:xfrm>
                <a:off x="234923" y="5093010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07656D6-7990-2A20-6B13-40AD16B515AA}"/>
                  </a:ext>
                </a:extLst>
              </p:cNvPr>
              <p:cNvSpPr/>
              <p:nvPr/>
            </p:nvSpPr>
            <p:spPr>
              <a:xfrm>
                <a:off x="234923" y="5441753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29F961AB-7E27-818C-E488-3EEE95B7B597}"/>
                  </a:ext>
                </a:extLst>
              </p:cNvPr>
              <p:cNvSpPr/>
              <p:nvPr/>
            </p:nvSpPr>
            <p:spPr>
              <a:xfrm>
                <a:off x="234923" y="6487982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084F5BEC-6A57-9FDC-C6F6-190F00BD8B47}"/>
                  </a:ext>
                </a:extLst>
              </p:cNvPr>
              <p:cNvSpPr/>
              <p:nvPr/>
            </p:nvSpPr>
            <p:spPr>
              <a:xfrm>
                <a:off x="234923" y="5790496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774BA13-7730-9CAB-87DD-C5F7BC497330}"/>
                  </a:ext>
                </a:extLst>
              </p:cNvPr>
              <p:cNvSpPr/>
              <p:nvPr/>
            </p:nvSpPr>
            <p:spPr>
              <a:xfrm>
                <a:off x="234923" y="6139239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548EC27D-2418-A349-98B3-05D50A97FC25}"/>
                </a:ext>
              </a:extLst>
            </p:cNvPr>
            <p:cNvGrpSpPr/>
            <p:nvPr/>
          </p:nvGrpSpPr>
          <p:grpSpPr>
            <a:xfrm>
              <a:off x="1262693" y="5508753"/>
              <a:ext cx="720000" cy="720000"/>
              <a:chOff x="3764888" y="4324704"/>
              <a:chExt cx="720000" cy="720000"/>
            </a:xfrm>
          </p:grpSpPr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A866068C-F834-3DF0-9A95-8C792DCD32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64888" y="4324704"/>
                <a:ext cx="720000" cy="720000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886B0478-AEF9-866C-1D50-815DE9476AE4}"/>
                  </a:ext>
                </a:extLst>
              </p:cNvPr>
              <p:cNvGrpSpPr/>
              <p:nvPr/>
            </p:nvGrpSpPr>
            <p:grpSpPr>
              <a:xfrm>
                <a:off x="4017742" y="4487117"/>
                <a:ext cx="295211" cy="381216"/>
                <a:chOff x="4434435" y="5565797"/>
                <a:chExt cx="295211" cy="381216"/>
              </a:xfrm>
            </p:grpSpPr>
            <p:sp>
              <p:nvSpPr>
                <p:cNvPr id="71" name="三角形 70">
                  <a:extLst>
                    <a:ext uri="{FF2B5EF4-FFF2-40B4-BE49-F238E27FC236}">
                      <a16:creationId xmlns:a16="http://schemas.microsoft.com/office/drawing/2014/main" id="{94310E75-C031-3A3D-D8EC-DB32810B5F5D}"/>
                    </a:ext>
                  </a:extLst>
                </p:cNvPr>
                <p:cNvSpPr/>
                <p:nvPr/>
              </p:nvSpPr>
              <p:spPr>
                <a:xfrm rot="5400000">
                  <a:off x="4430607" y="5647975"/>
                  <a:ext cx="381213" cy="21686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89D8413B-85E1-2345-8270-C765CE7A8088}"/>
                    </a:ext>
                  </a:extLst>
                </p:cNvPr>
                <p:cNvSpPr/>
                <p:nvPr/>
              </p:nvSpPr>
              <p:spPr>
                <a:xfrm>
                  <a:off x="4434435" y="5565797"/>
                  <a:ext cx="48552" cy="38121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5344AE-3094-5A61-A081-27F6828E6052}"/>
              </a:ext>
            </a:extLst>
          </p:cNvPr>
          <p:cNvSpPr/>
          <p:nvPr/>
        </p:nvSpPr>
        <p:spPr>
          <a:xfrm>
            <a:off x="310718" y="1485658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対象</a:t>
            </a:r>
            <a:endParaRPr kumimoji="1" lang="en-US" altLang="ja-JP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E474BD-6573-79A5-BC87-1A7CC04197FE}"/>
              </a:ext>
            </a:extLst>
          </p:cNvPr>
          <p:cNvSpPr/>
          <p:nvPr/>
        </p:nvSpPr>
        <p:spPr>
          <a:xfrm>
            <a:off x="310718" y="2482257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環境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A15630-372E-EB1F-FDAD-173B01105198}"/>
              </a:ext>
            </a:extLst>
          </p:cNvPr>
          <p:cNvSpPr txBox="1"/>
          <p:nvPr/>
        </p:nvSpPr>
        <p:spPr>
          <a:xfrm>
            <a:off x="1475427" y="1442393"/>
            <a:ext cx="6611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代男女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名．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kumimoji="1" lang="ja-JP" altLang="en-US" sz="2400"/>
              <a:t>動画を視聴し，感情を推定してもらう．</a:t>
            </a:r>
            <a:endParaRPr kumimoji="1" lang="en-US" altLang="ja-JP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4D7DC7-0273-0B4E-B234-C6C1092BD6F8}"/>
              </a:ext>
            </a:extLst>
          </p:cNvPr>
          <p:cNvSpPr txBox="1"/>
          <p:nvPr/>
        </p:nvSpPr>
        <p:spPr>
          <a:xfrm>
            <a:off x="238967" y="45295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なし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3D2EBC-F093-68C8-5589-34F3C10E6BD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graphicFrame>
        <p:nvGraphicFramePr>
          <p:cNvPr id="19" name="表 19">
            <a:extLst>
              <a:ext uri="{FF2B5EF4-FFF2-40B4-BE49-F238E27FC236}">
                <a16:creationId xmlns:a16="http://schemas.microsoft.com/office/drawing/2014/main" id="{89F245C5-2933-EE02-A970-D00ABE18E5F4}"/>
              </a:ext>
            </a:extLst>
          </p:cNvPr>
          <p:cNvGraphicFramePr>
            <a:graphicFrameLocks noGrp="1"/>
          </p:cNvGraphicFramePr>
          <p:nvPr/>
        </p:nvGraphicFramePr>
        <p:xfrm>
          <a:off x="1475427" y="2513794"/>
          <a:ext cx="74217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964">
                  <a:extLst>
                    <a:ext uri="{9D8B030D-6E8A-4147-A177-3AD203B41FA5}">
                      <a16:colId xmlns:a16="http://schemas.microsoft.com/office/drawing/2014/main" val="1025633752"/>
                    </a:ext>
                  </a:extLst>
                </a:gridCol>
                <a:gridCol w="4802781">
                  <a:extLst>
                    <a:ext uri="{9D8B030D-6E8A-4147-A177-3AD203B41FA5}">
                      <a16:colId xmlns:a16="http://schemas.microsoft.com/office/drawing/2014/main" val="152841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認識結果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リアルタイムで結果をフィードバック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4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被験者が自身の顔を確認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見本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種類の典型的な表情が提示される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65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フィードバックを行わない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91480"/>
                  </a:ext>
                </a:extLst>
              </a:tr>
            </a:tbl>
          </a:graphicData>
        </a:graphic>
      </p:graphicFrame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D40E744-5039-7AA8-F1C9-17AABBB4624E}"/>
              </a:ext>
            </a:extLst>
          </p:cNvPr>
          <p:cNvSpPr/>
          <p:nvPr/>
        </p:nvSpPr>
        <p:spPr>
          <a:xfrm>
            <a:off x="234923" y="2317148"/>
            <a:ext cx="8761030" cy="216576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endParaRPr kumimoji="1" lang="en-US" altLang="ja-JP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799674-5DC2-415F-E221-34A0BE2D8AC7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9EE07C-3ABA-5C9D-7F73-60BEF9EE3E37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図 84">
            <a:extLst>
              <a:ext uri="{FF2B5EF4-FFF2-40B4-BE49-F238E27FC236}">
                <a16:creationId xmlns:a16="http://schemas.microsoft.com/office/drawing/2014/main" id="{545C0E47-A511-9B11-08F4-50C9C38D6D52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63" y="4902429"/>
            <a:ext cx="2772000" cy="1944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F71C74-EC7F-459B-E4D8-F049B9CC0467}"/>
              </a:ext>
            </a:extLst>
          </p:cNvPr>
          <p:cNvSpPr/>
          <p:nvPr/>
        </p:nvSpPr>
        <p:spPr>
          <a:xfrm>
            <a:off x="310718" y="786489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目的</a:t>
            </a:r>
            <a:endParaRPr kumimoji="1"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FA598-C6A1-DD3C-0523-613DA8380EDE}"/>
              </a:ext>
            </a:extLst>
          </p:cNvPr>
          <p:cNvSpPr txBox="1"/>
          <p:nvPr/>
        </p:nvSpPr>
        <p:spPr>
          <a:xfrm>
            <a:off x="1475427" y="740323"/>
            <a:ext cx="661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第三者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と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/>
              <a:t>による感情推定の整合性の検証． </a:t>
            </a:r>
            <a:endParaRPr kumimoji="1" lang="en-US" altLang="ja-JP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E7BD5D-9A94-4B43-B2E7-6A79F717144B}"/>
              </a:ext>
            </a:extLst>
          </p:cNvPr>
          <p:cNvSpPr/>
          <p:nvPr/>
        </p:nvSpPr>
        <p:spPr>
          <a:xfrm>
            <a:off x="144003" y="680313"/>
            <a:ext cx="8761030" cy="173515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7B32D6F-30DB-40E9-F2BA-990DF43D090A}"/>
              </a:ext>
            </a:extLst>
          </p:cNvPr>
          <p:cNvGrpSpPr/>
          <p:nvPr/>
        </p:nvGrpSpPr>
        <p:grpSpPr>
          <a:xfrm>
            <a:off x="234923" y="4893782"/>
            <a:ext cx="2775540" cy="1935986"/>
            <a:chOff x="234923" y="4893782"/>
            <a:chExt cx="2775540" cy="1935986"/>
          </a:xfrm>
        </p:grpSpPr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1B851A50-FA84-4CF1-ED07-4978A5783DF4}"/>
                </a:ext>
              </a:extLst>
            </p:cNvPr>
            <p:cNvSpPr/>
            <p:nvPr/>
          </p:nvSpPr>
          <p:spPr>
            <a:xfrm>
              <a:off x="234923" y="4893782"/>
              <a:ext cx="2775540" cy="1935986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386B5D0F-3B49-0C81-489E-8082AF85F5FC}"/>
                </a:ext>
              </a:extLst>
            </p:cNvPr>
            <p:cNvGrpSpPr/>
            <p:nvPr/>
          </p:nvGrpSpPr>
          <p:grpSpPr>
            <a:xfrm>
              <a:off x="234923" y="4902427"/>
              <a:ext cx="216862" cy="1927340"/>
              <a:chOff x="234923" y="4902427"/>
              <a:chExt cx="216862" cy="1927340"/>
            </a:xfrm>
          </p:grpSpPr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8044414C-9487-C862-FBF6-6C9469FC7705}"/>
                  </a:ext>
                </a:extLst>
              </p:cNvPr>
              <p:cNvSpPr/>
              <p:nvPr/>
            </p:nvSpPr>
            <p:spPr>
              <a:xfrm>
                <a:off x="234923" y="4902427"/>
                <a:ext cx="216862" cy="192734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80A9950C-8C39-F2CD-FBE4-347B53B42FB5}"/>
                  </a:ext>
                </a:extLst>
              </p:cNvPr>
              <p:cNvSpPr/>
              <p:nvPr/>
            </p:nvSpPr>
            <p:spPr>
              <a:xfrm>
                <a:off x="234923" y="5093010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6ACEDB27-FD8A-5090-D68B-3A96CFB6867C}"/>
                  </a:ext>
                </a:extLst>
              </p:cNvPr>
              <p:cNvSpPr/>
              <p:nvPr/>
            </p:nvSpPr>
            <p:spPr>
              <a:xfrm>
                <a:off x="234923" y="5441753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E5D93594-AD34-5A06-82C2-933780C16CE4}"/>
                  </a:ext>
                </a:extLst>
              </p:cNvPr>
              <p:cNvSpPr/>
              <p:nvPr/>
            </p:nvSpPr>
            <p:spPr>
              <a:xfrm>
                <a:off x="234923" y="6487982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647C64C7-F9A6-13A3-053E-A3815D92F618}"/>
                  </a:ext>
                </a:extLst>
              </p:cNvPr>
              <p:cNvSpPr/>
              <p:nvPr/>
            </p:nvSpPr>
            <p:spPr>
              <a:xfrm>
                <a:off x="234923" y="5790496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8C124B09-79CB-E0D3-67AE-082049F04AA8}"/>
                  </a:ext>
                </a:extLst>
              </p:cNvPr>
              <p:cNvSpPr/>
              <p:nvPr/>
            </p:nvSpPr>
            <p:spPr>
              <a:xfrm>
                <a:off x="234923" y="6139239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EDA3CD31-38E5-F6FA-BE81-D262B34B50A8}"/>
                </a:ext>
              </a:extLst>
            </p:cNvPr>
            <p:cNvGrpSpPr/>
            <p:nvPr/>
          </p:nvGrpSpPr>
          <p:grpSpPr>
            <a:xfrm>
              <a:off x="2793601" y="4902427"/>
              <a:ext cx="216862" cy="1927340"/>
              <a:chOff x="234923" y="4902427"/>
              <a:chExt cx="216862" cy="19273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75F83766-4140-3C25-4B56-7F2EA6F4CF15}"/>
                  </a:ext>
                </a:extLst>
              </p:cNvPr>
              <p:cNvSpPr/>
              <p:nvPr/>
            </p:nvSpPr>
            <p:spPr>
              <a:xfrm>
                <a:off x="234923" y="4902427"/>
                <a:ext cx="216862" cy="192734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5181917-D8C2-64AF-C034-D40320DBFDA3}"/>
                  </a:ext>
                </a:extLst>
              </p:cNvPr>
              <p:cNvSpPr/>
              <p:nvPr/>
            </p:nvSpPr>
            <p:spPr>
              <a:xfrm>
                <a:off x="234923" y="5093010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FC759C44-AEC7-D329-917B-23205D3A90A4}"/>
                  </a:ext>
                </a:extLst>
              </p:cNvPr>
              <p:cNvSpPr/>
              <p:nvPr/>
            </p:nvSpPr>
            <p:spPr>
              <a:xfrm>
                <a:off x="234923" y="5441753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69FE348-6C6F-6BBC-8498-F0FBA48272EA}"/>
                  </a:ext>
                </a:extLst>
              </p:cNvPr>
              <p:cNvSpPr/>
              <p:nvPr/>
            </p:nvSpPr>
            <p:spPr>
              <a:xfrm>
                <a:off x="234923" y="6487982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6D36D6CE-D665-0A75-647B-938AEEBEDFE0}"/>
                  </a:ext>
                </a:extLst>
              </p:cNvPr>
              <p:cNvSpPr/>
              <p:nvPr/>
            </p:nvSpPr>
            <p:spPr>
              <a:xfrm>
                <a:off x="234923" y="5790496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4B19DD87-5D50-83A6-CF01-377F85854AAB}"/>
                  </a:ext>
                </a:extLst>
              </p:cNvPr>
              <p:cNvSpPr/>
              <p:nvPr/>
            </p:nvSpPr>
            <p:spPr>
              <a:xfrm>
                <a:off x="234923" y="6139239"/>
                <a:ext cx="216862" cy="156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0663D191-FC2F-5396-B96B-602A928B4A7D}"/>
                </a:ext>
              </a:extLst>
            </p:cNvPr>
            <p:cNvGrpSpPr/>
            <p:nvPr/>
          </p:nvGrpSpPr>
          <p:grpSpPr>
            <a:xfrm>
              <a:off x="1262693" y="5508753"/>
              <a:ext cx="720000" cy="720000"/>
              <a:chOff x="3764888" y="4324704"/>
              <a:chExt cx="720000" cy="720000"/>
            </a:xfrm>
          </p:grpSpPr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ADD53636-FC46-AB21-8AF2-A68ABC366F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64888" y="4324704"/>
                <a:ext cx="720000" cy="720000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440B15FF-6E4B-F60E-36BE-09B124014ED6}"/>
                  </a:ext>
                </a:extLst>
              </p:cNvPr>
              <p:cNvGrpSpPr/>
              <p:nvPr/>
            </p:nvGrpSpPr>
            <p:grpSpPr>
              <a:xfrm>
                <a:off x="4017742" y="4487117"/>
                <a:ext cx="295211" cy="381216"/>
                <a:chOff x="4434435" y="5565797"/>
                <a:chExt cx="295211" cy="381216"/>
              </a:xfrm>
            </p:grpSpPr>
            <p:sp>
              <p:nvSpPr>
                <p:cNvPr id="61" name="三角形 60">
                  <a:extLst>
                    <a:ext uri="{FF2B5EF4-FFF2-40B4-BE49-F238E27FC236}">
                      <a16:creationId xmlns:a16="http://schemas.microsoft.com/office/drawing/2014/main" id="{B31D02E7-D200-A7EC-2D84-8193FA840657}"/>
                    </a:ext>
                  </a:extLst>
                </p:cNvPr>
                <p:cNvSpPr/>
                <p:nvPr/>
              </p:nvSpPr>
              <p:spPr>
                <a:xfrm rot="5400000">
                  <a:off x="4430607" y="5647975"/>
                  <a:ext cx="381213" cy="21686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正方形/長方形 61">
                  <a:extLst>
                    <a:ext uri="{FF2B5EF4-FFF2-40B4-BE49-F238E27FC236}">
                      <a16:creationId xmlns:a16="http://schemas.microsoft.com/office/drawing/2014/main" id="{7CF46B13-94AC-88A4-9E5E-01E4E5B0E199}"/>
                    </a:ext>
                  </a:extLst>
                </p:cNvPr>
                <p:cNvSpPr/>
                <p:nvPr/>
              </p:nvSpPr>
              <p:spPr>
                <a:xfrm>
                  <a:off x="4434435" y="5565797"/>
                  <a:ext cx="48552" cy="38121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53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7203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結果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AWS-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第三者の整合性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3BDD126E-6FEC-5082-D0E6-EE6F30D62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41" y="625814"/>
            <a:ext cx="2729834" cy="3018111"/>
          </a:xfrm>
          <a:prstGeom prst="rect">
            <a:avLst/>
          </a:prstGeom>
        </p:spPr>
      </p:pic>
      <p:graphicFrame>
        <p:nvGraphicFramePr>
          <p:cNvPr id="11" name="表 12">
            <a:extLst>
              <a:ext uri="{FF2B5EF4-FFF2-40B4-BE49-F238E27FC236}">
                <a16:creationId xmlns:a16="http://schemas.microsoft.com/office/drawing/2014/main" id="{32582C77-F567-79B0-C14A-1C0070957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609141"/>
              </p:ext>
            </p:extLst>
          </p:nvPr>
        </p:nvGraphicFramePr>
        <p:xfrm>
          <a:off x="302386" y="4584451"/>
          <a:ext cx="8539228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84">
                  <a:extLst>
                    <a:ext uri="{9D8B030D-6E8A-4147-A177-3AD203B41FA5}">
                      <a16:colId xmlns:a16="http://schemas.microsoft.com/office/drawing/2014/main" val="3092709162"/>
                    </a:ext>
                  </a:extLst>
                </a:gridCol>
                <a:gridCol w="2149793">
                  <a:extLst>
                    <a:ext uri="{9D8B030D-6E8A-4147-A177-3AD203B41FA5}">
                      <a16:colId xmlns:a16="http://schemas.microsoft.com/office/drawing/2014/main" val="4031764588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1254117659"/>
                    </a:ext>
                  </a:extLst>
                </a:gridCol>
                <a:gridCol w="2005810">
                  <a:extLst>
                    <a:ext uri="{9D8B030D-6E8A-4147-A177-3AD203B41FA5}">
                      <a16:colId xmlns:a16="http://schemas.microsoft.com/office/drawing/2014/main" val="3362911157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2528485663"/>
                    </a:ext>
                  </a:extLst>
                </a:gridCol>
                <a:gridCol w="2378905">
                  <a:extLst>
                    <a:ext uri="{9D8B030D-6E8A-4147-A177-3AD203B41FA5}">
                      <a16:colId xmlns:a16="http://schemas.microsoft.com/office/drawing/2014/main" val="1966554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なし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見本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見本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推測結果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2941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2215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HAPPY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SURPRISED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81387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FEAR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ANGRY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2590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DISGUSTED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CALM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307397"/>
                  </a:ext>
                </a:extLst>
              </a:tr>
            </a:tbl>
          </a:graphicData>
        </a:graphic>
      </p:graphicFrame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27C07F1A-AAEE-F526-F1BE-2266DFE321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7027" y="656810"/>
            <a:ext cx="2729834" cy="301811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5BC6F3F2-8232-D9EF-13C0-2F813B4D72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3101" y="641312"/>
            <a:ext cx="2817090" cy="301811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2EDE935-20C6-01D0-74D9-381B55C6480B}"/>
              </a:ext>
            </a:extLst>
          </p:cNvPr>
          <p:cNvSpPr txBox="1"/>
          <p:nvPr/>
        </p:nvSpPr>
        <p:spPr>
          <a:xfrm>
            <a:off x="310717" y="42151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グラフ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9374DC-5BAA-4818-6BC5-FCC7C68AB7BB}"/>
              </a:ext>
            </a:extLst>
          </p:cNvPr>
          <p:cNvSpPr txBox="1"/>
          <p:nvPr/>
        </p:nvSpPr>
        <p:spPr>
          <a:xfrm>
            <a:off x="374836" y="49960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32E5-F255-1D92-B64E-1EE57CD7A959}"/>
              </a:ext>
            </a:extLst>
          </p:cNvPr>
          <p:cNvSpPr txBox="1"/>
          <p:nvPr/>
        </p:nvSpPr>
        <p:spPr>
          <a:xfrm>
            <a:off x="2035727" y="4215119"/>
            <a:ext cx="27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縦軸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AWS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横軸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ヒト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8B1369A-A656-7D68-04C8-B1F198C7372F}"/>
              </a:ext>
            </a:extLst>
          </p:cNvPr>
          <p:cNvSpPr/>
          <p:nvPr/>
        </p:nvSpPr>
        <p:spPr>
          <a:xfrm>
            <a:off x="190020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値：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0.25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B95C30-4E69-3965-95F8-E56ECB7B85D9}"/>
              </a:ext>
            </a:extLst>
          </p:cNvPr>
          <p:cNvSpPr/>
          <p:nvPr/>
        </p:nvSpPr>
        <p:spPr>
          <a:xfrm>
            <a:off x="2962612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値：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0.44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D08CBF-E274-C8F9-EDDD-E308A4B3099B}"/>
              </a:ext>
            </a:extLst>
          </p:cNvPr>
          <p:cNvSpPr/>
          <p:nvPr/>
        </p:nvSpPr>
        <p:spPr>
          <a:xfrm>
            <a:off x="5746894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値：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0.54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スライド番号プレースホルダー 24">
            <a:extLst>
              <a:ext uri="{FF2B5EF4-FFF2-40B4-BE49-F238E27FC236}">
                <a16:creationId xmlns:a16="http://schemas.microsoft.com/office/drawing/2014/main" id="{E7851554-ED40-396E-73E1-308FE9D6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641F6AC3-510F-A1CD-B247-61F3ED67A1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8794" y="689865"/>
            <a:ext cx="763557" cy="2952000"/>
          </a:xfrm>
          <a:prstGeom prst="rect">
            <a:avLst/>
          </a:prstGeom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D307D162-DDE1-6D26-00BC-7AB7F26D4E97}"/>
              </a:ext>
            </a:extLst>
          </p:cNvPr>
          <p:cNvGrpSpPr/>
          <p:nvPr/>
        </p:nvGrpSpPr>
        <p:grpSpPr>
          <a:xfrm>
            <a:off x="510536" y="1038935"/>
            <a:ext cx="8240070" cy="5480835"/>
            <a:chOff x="510536" y="1038935"/>
            <a:chExt cx="8240070" cy="5480835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FEE990CC-A76E-8C94-8E8A-97352C48CDAC}"/>
                </a:ext>
              </a:extLst>
            </p:cNvPr>
            <p:cNvGrpSpPr/>
            <p:nvPr/>
          </p:nvGrpSpPr>
          <p:grpSpPr>
            <a:xfrm>
              <a:off x="510537" y="1038935"/>
              <a:ext cx="8240069" cy="5099509"/>
              <a:chOff x="510537" y="1038935"/>
              <a:chExt cx="8240069" cy="5099509"/>
            </a:xfrm>
          </p:grpSpPr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A37AB227-4AB6-6E24-8F22-3E60E3D40582}"/>
                  </a:ext>
                </a:extLst>
              </p:cNvPr>
              <p:cNvGrpSpPr/>
              <p:nvPr/>
            </p:nvGrpSpPr>
            <p:grpSpPr>
              <a:xfrm>
                <a:off x="1970059" y="2416618"/>
                <a:ext cx="6780547" cy="3721826"/>
                <a:chOff x="1970059" y="2416618"/>
                <a:chExt cx="6780547" cy="3721826"/>
              </a:xfrm>
            </p:grpSpPr>
            <p:grpSp>
              <p:nvGrpSpPr>
                <p:cNvPr id="47" name="グループ化 46">
                  <a:extLst>
                    <a:ext uri="{FF2B5EF4-FFF2-40B4-BE49-F238E27FC236}">
                      <a16:creationId xmlns:a16="http://schemas.microsoft.com/office/drawing/2014/main" id="{CEB8E165-16A9-B7C8-7D21-4B21A6D9D01D}"/>
                    </a:ext>
                  </a:extLst>
                </p:cNvPr>
                <p:cNvGrpSpPr/>
                <p:nvPr/>
              </p:nvGrpSpPr>
              <p:grpSpPr>
                <a:xfrm>
                  <a:off x="5976257" y="2416618"/>
                  <a:ext cx="2774349" cy="3721826"/>
                  <a:chOff x="5976257" y="2416618"/>
                  <a:chExt cx="2774349" cy="3721826"/>
                </a:xfrm>
              </p:grpSpPr>
              <p:sp>
                <p:nvSpPr>
                  <p:cNvPr id="50" name="正方形/長方形 49">
                    <a:extLst>
                      <a:ext uri="{FF2B5EF4-FFF2-40B4-BE49-F238E27FC236}">
                        <a16:creationId xmlns:a16="http://schemas.microsoft.com/office/drawing/2014/main" id="{D6F05029-D89D-BA09-CBF5-B95BB98B5B65}"/>
                      </a:ext>
                    </a:extLst>
                  </p:cNvPr>
                  <p:cNvSpPr/>
                  <p:nvPr/>
                </p:nvSpPr>
                <p:spPr>
                  <a:xfrm>
                    <a:off x="7487844" y="2416618"/>
                    <a:ext cx="261257" cy="266400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正方形/長方形 50">
                    <a:extLst>
                      <a:ext uri="{FF2B5EF4-FFF2-40B4-BE49-F238E27FC236}">
                        <a16:creationId xmlns:a16="http://schemas.microsoft.com/office/drawing/2014/main" id="{2EE1C5FA-EFFA-3137-09AD-A5A40259370E}"/>
                      </a:ext>
                    </a:extLst>
                  </p:cNvPr>
                  <p:cNvSpPr/>
                  <p:nvPr/>
                </p:nvSpPr>
                <p:spPr>
                  <a:xfrm>
                    <a:off x="5976257" y="5829300"/>
                    <a:ext cx="2774349" cy="30914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0F7B082-D90B-CA66-1D62-7CF52FD1AA7B}"/>
                    </a:ext>
                  </a:extLst>
                </p:cNvPr>
                <p:cNvSpPr/>
                <p:nvPr/>
              </p:nvSpPr>
              <p:spPr>
                <a:xfrm>
                  <a:off x="4759823" y="2429989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A17A468E-9250-5A00-6915-3E9A217E3312}"/>
                    </a:ext>
                  </a:extLst>
                </p:cNvPr>
                <p:cNvSpPr/>
                <p:nvPr/>
              </p:nvSpPr>
              <p:spPr>
                <a:xfrm>
                  <a:off x="1970059" y="2416618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E74805F7-E590-8D87-D34B-942F72C48470}"/>
                  </a:ext>
                </a:extLst>
              </p:cNvPr>
              <p:cNvGrpSpPr/>
              <p:nvPr/>
            </p:nvGrpSpPr>
            <p:grpSpPr>
              <a:xfrm>
                <a:off x="1139184" y="1599083"/>
                <a:ext cx="7611422" cy="4139980"/>
                <a:chOff x="1970059" y="2416618"/>
                <a:chExt cx="7611422" cy="4139980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D8941B15-ABA3-BD5D-7F3B-4CF3E2F73FA9}"/>
                    </a:ext>
                  </a:extLst>
                </p:cNvPr>
                <p:cNvGrpSpPr/>
                <p:nvPr/>
              </p:nvGrpSpPr>
              <p:grpSpPr>
                <a:xfrm>
                  <a:off x="6807132" y="2416618"/>
                  <a:ext cx="2774349" cy="4139980"/>
                  <a:chOff x="6807132" y="2416618"/>
                  <a:chExt cx="2774349" cy="4139980"/>
                </a:xfrm>
              </p:grpSpPr>
              <p:sp>
                <p:nvSpPr>
                  <p:cNvPr id="45" name="正方形/長方形 44">
                    <a:extLst>
                      <a:ext uri="{FF2B5EF4-FFF2-40B4-BE49-F238E27FC236}">
                        <a16:creationId xmlns:a16="http://schemas.microsoft.com/office/drawing/2014/main" id="{19CCFB40-3BED-C601-8CE4-FE6B4356C6B7}"/>
                      </a:ext>
                    </a:extLst>
                  </p:cNvPr>
                  <p:cNvSpPr/>
                  <p:nvPr/>
                </p:nvSpPr>
                <p:spPr>
                  <a:xfrm>
                    <a:off x="7487844" y="2416618"/>
                    <a:ext cx="261257" cy="266400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正方形/長方形 45">
                    <a:extLst>
                      <a:ext uri="{FF2B5EF4-FFF2-40B4-BE49-F238E27FC236}">
                        <a16:creationId xmlns:a16="http://schemas.microsoft.com/office/drawing/2014/main" id="{773B4BA6-BFEF-BD64-8CB7-C00B8A83E042}"/>
                      </a:ext>
                    </a:extLst>
                  </p:cNvPr>
                  <p:cNvSpPr/>
                  <p:nvPr/>
                </p:nvSpPr>
                <p:spPr>
                  <a:xfrm>
                    <a:off x="6807132" y="6247454"/>
                    <a:ext cx="2774349" cy="30914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43" name="正方形/長方形 42">
                  <a:extLst>
                    <a:ext uri="{FF2B5EF4-FFF2-40B4-BE49-F238E27FC236}">
                      <a16:creationId xmlns:a16="http://schemas.microsoft.com/office/drawing/2014/main" id="{CF120191-0A80-9115-6811-829304787F9C}"/>
                    </a:ext>
                  </a:extLst>
                </p:cNvPr>
                <p:cNvSpPr/>
                <p:nvPr/>
              </p:nvSpPr>
              <p:spPr>
                <a:xfrm>
                  <a:off x="4775321" y="2429989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C08995F2-13CE-EF79-509C-D9C2B68C3E61}"/>
                    </a:ext>
                  </a:extLst>
                </p:cNvPr>
                <p:cNvSpPr/>
                <p:nvPr/>
              </p:nvSpPr>
              <p:spPr>
                <a:xfrm>
                  <a:off x="1970059" y="2416618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0720E20C-211B-65CB-775E-454D83B537ED}"/>
                  </a:ext>
                </a:extLst>
              </p:cNvPr>
              <p:cNvGrpSpPr/>
              <p:nvPr/>
            </p:nvGrpSpPr>
            <p:grpSpPr>
              <a:xfrm>
                <a:off x="510537" y="1038935"/>
                <a:ext cx="5857900" cy="4699885"/>
                <a:chOff x="1891201" y="2416618"/>
                <a:chExt cx="5857900" cy="4699885"/>
              </a:xfrm>
            </p:grpSpPr>
            <p:grpSp>
              <p:nvGrpSpPr>
                <p:cNvPr id="37" name="グループ化 36">
                  <a:extLst>
                    <a:ext uri="{FF2B5EF4-FFF2-40B4-BE49-F238E27FC236}">
                      <a16:creationId xmlns:a16="http://schemas.microsoft.com/office/drawing/2014/main" id="{B7BA620E-6989-C9AB-A837-EDE07FC722C3}"/>
                    </a:ext>
                  </a:extLst>
                </p:cNvPr>
                <p:cNvGrpSpPr/>
                <p:nvPr/>
              </p:nvGrpSpPr>
              <p:grpSpPr>
                <a:xfrm>
                  <a:off x="1891201" y="2416618"/>
                  <a:ext cx="5857900" cy="4699885"/>
                  <a:chOff x="1891201" y="2416618"/>
                  <a:chExt cx="5857900" cy="4699885"/>
                </a:xfrm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C7804B78-C6DF-1FB7-B08E-AB2DFED80260}"/>
                      </a:ext>
                    </a:extLst>
                  </p:cNvPr>
                  <p:cNvSpPr/>
                  <p:nvPr/>
                </p:nvSpPr>
                <p:spPr>
                  <a:xfrm>
                    <a:off x="7487844" y="2416618"/>
                    <a:ext cx="261257" cy="266400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正方形/長方形 40">
                    <a:extLst>
                      <a:ext uri="{FF2B5EF4-FFF2-40B4-BE49-F238E27FC236}">
                        <a16:creationId xmlns:a16="http://schemas.microsoft.com/office/drawing/2014/main" id="{64A7F3F8-A33A-BAC0-9635-7C8C90BBEDBC}"/>
                      </a:ext>
                    </a:extLst>
                  </p:cNvPr>
                  <p:cNvSpPr/>
                  <p:nvPr/>
                </p:nvSpPr>
                <p:spPr>
                  <a:xfrm>
                    <a:off x="1891201" y="6807359"/>
                    <a:ext cx="2774349" cy="30914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72AF0035-B320-B2F6-B7C9-0728B09CC54F}"/>
                    </a:ext>
                  </a:extLst>
                </p:cNvPr>
                <p:cNvSpPr/>
                <p:nvPr/>
              </p:nvSpPr>
              <p:spPr>
                <a:xfrm>
                  <a:off x="4775321" y="2429989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BC5B8A54-936D-2A1F-52C8-20CB899C6F90}"/>
                    </a:ext>
                  </a:extLst>
                </p:cNvPr>
                <p:cNvSpPr/>
                <p:nvPr/>
              </p:nvSpPr>
              <p:spPr>
                <a:xfrm>
                  <a:off x="1970059" y="2416618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541C069B-0273-C858-2285-077CCCF75A97}"/>
                </a:ext>
              </a:extLst>
            </p:cNvPr>
            <p:cNvSpPr/>
            <p:nvPr/>
          </p:nvSpPr>
          <p:spPr>
            <a:xfrm>
              <a:off x="2500655" y="2957214"/>
              <a:ext cx="261257" cy="266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407E9515-8F48-FA28-F17B-33EF4B5AE48D}"/>
                </a:ext>
              </a:extLst>
            </p:cNvPr>
            <p:cNvSpPr/>
            <p:nvPr/>
          </p:nvSpPr>
          <p:spPr>
            <a:xfrm>
              <a:off x="5306585" y="2972712"/>
              <a:ext cx="261257" cy="266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3D43EDA6-3B70-B3DF-13EC-4D47B83D9491}"/>
                </a:ext>
              </a:extLst>
            </p:cNvPr>
            <p:cNvSpPr/>
            <p:nvPr/>
          </p:nvSpPr>
          <p:spPr>
            <a:xfrm>
              <a:off x="8027944" y="2956898"/>
              <a:ext cx="261257" cy="266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425A0B3-39EC-1536-2E88-1D022FDEDA58}"/>
                </a:ext>
              </a:extLst>
            </p:cNvPr>
            <p:cNvSpPr/>
            <p:nvPr/>
          </p:nvSpPr>
          <p:spPr>
            <a:xfrm>
              <a:off x="510536" y="6210626"/>
              <a:ext cx="2774349" cy="30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5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 descr="グラフ, 散布図&#10;&#10;自動的に生成された説明">
            <a:extLst>
              <a:ext uri="{FF2B5EF4-FFF2-40B4-BE49-F238E27FC236}">
                <a16:creationId xmlns:a16="http://schemas.microsoft.com/office/drawing/2014/main" id="{88D5C4D0-2129-C138-D56E-5791A822B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13" y="688626"/>
            <a:ext cx="8938378" cy="3021247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720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結果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被験者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第三者の整合性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】</a:t>
            </a:r>
            <a:endParaRPr kumimoji="1" lang="ja-JP" altLang="en-US" sz="3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 12">
            <a:extLst>
              <a:ext uri="{FF2B5EF4-FFF2-40B4-BE49-F238E27FC236}">
                <a16:creationId xmlns:a16="http://schemas.microsoft.com/office/drawing/2014/main" id="{32582C77-F567-79B0-C14A-1C0070957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25286"/>
              </p:ext>
            </p:extLst>
          </p:nvPr>
        </p:nvGraphicFramePr>
        <p:xfrm>
          <a:off x="302386" y="4584451"/>
          <a:ext cx="8539228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84">
                  <a:extLst>
                    <a:ext uri="{9D8B030D-6E8A-4147-A177-3AD203B41FA5}">
                      <a16:colId xmlns:a16="http://schemas.microsoft.com/office/drawing/2014/main" val="3092709162"/>
                    </a:ext>
                  </a:extLst>
                </a:gridCol>
                <a:gridCol w="2149793">
                  <a:extLst>
                    <a:ext uri="{9D8B030D-6E8A-4147-A177-3AD203B41FA5}">
                      <a16:colId xmlns:a16="http://schemas.microsoft.com/office/drawing/2014/main" val="4031764588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1254117659"/>
                    </a:ext>
                  </a:extLst>
                </a:gridCol>
                <a:gridCol w="2005810">
                  <a:extLst>
                    <a:ext uri="{9D8B030D-6E8A-4147-A177-3AD203B41FA5}">
                      <a16:colId xmlns:a16="http://schemas.microsoft.com/office/drawing/2014/main" val="3362911157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2528485663"/>
                    </a:ext>
                  </a:extLst>
                </a:gridCol>
                <a:gridCol w="2378905">
                  <a:extLst>
                    <a:ext uri="{9D8B030D-6E8A-4147-A177-3AD203B41FA5}">
                      <a16:colId xmlns:a16="http://schemas.microsoft.com/office/drawing/2014/main" val="1966554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なし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見本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見本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推測結果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2941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2215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HAPPY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SURPRISED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81387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FEAR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ANGRY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2590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DISGUSTED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CALM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30739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2EDE935-20C6-01D0-74D9-381B55C6480B}"/>
              </a:ext>
            </a:extLst>
          </p:cNvPr>
          <p:cNvSpPr txBox="1"/>
          <p:nvPr/>
        </p:nvSpPr>
        <p:spPr>
          <a:xfrm>
            <a:off x="310717" y="42151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グラフ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9374DC-5BAA-4818-6BC5-FCC7C68AB7BB}"/>
              </a:ext>
            </a:extLst>
          </p:cNvPr>
          <p:cNvSpPr txBox="1"/>
          <p:nvPr/>
        </p:nvSpPr>
        <p:spPr>
          <a:xfrm>
            <a:off x="374836" y="49960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32E5-F255-1D92-B64E-1EE57CD7A959}"/>
              </a:ext>
            </a:extLst>
          </p:cNvPr>
          <p:cNvSpPr txBox="1"/>
          <p:nvPr/>
        </p:nvSpPr>
        <p:spPr>
          <a:xfrm>
            <a:off x="2035727" y="4215119"/>
            <a:ext cx="27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縦軸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AWS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横軸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ヒト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8B1369A-A656-7D68-04C8-B1F198C7372F}"/>
              </a:ext>
            </a:extLst>
          </p:cNvPr>
          <p:cNvSpPr/>
          <p:nvPr/>
        </p:nvSpPr>
        <p:spPr>
          <a:xfrm>
            <a:off x="190020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値：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0.62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B95C30-4E69-3965-95F8-E56ECB7B85D9}"/>
              </a:ext>
            </a:extLst>
          </p:cNvPr>
          <p:cNvSpPr/>
          <p:nvPr/>
        </p:nvSpPr>
        <p:spPr>
          <a:xfrm>
            <a:off x="2962612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値：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0.68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D08CBF-E274-C8F9-EDDD-E308A4B3099B}"/>
              </a:ext>
            </a:extLst>
          </p:cNvPr>
          <p:cNvSpPr/>
          <p:nvPr/>
        </p:nvSpPr>
        <p:spPr>
          <a:xfrm>
            <a:off x="5746894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値：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0.60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スライド番号プレースホルダー 24">
            <a:extLst>
              <a:ext uri="{FF2B5EF4-FFF2-40B4-BE49-F238E27FC236}">
                <a16:creationId xmlns:a16="http://schemas.microsoft.com/office/drawing/2014/main" id="{E7851554-ED40-396E-73E1-308FE9D6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25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6D294EF7-5809-0C4C-4486-D2D8BC642778}"/>
              </a:ext>
            </a:extLst>
          </p:cNvPr>
          <p:cNvGrpSpPr/>
          <p:nvPr/>
        </p:nvGrpSpPr>
        <p:grpSpPr>
          <a:xfrm>
            <a:off x="510537" y="1038935"/>
            <a:ext cx="8240069" cy="5099509"/>
            <a:chOff x="510537" y="1038935"/>
            <a:chExt cx="8240069" cy="509950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5B02740-CFB6-A389-E368-B4F04A9A8939}"/>
                </a:ext>
              </a:extLst>
            </p:cNvPr>
            <p:cNvGrpSpPr/>
            <p:nvPr/>
          </p:nvGrpSpPr>
          <p:grpSpPr>
            <a:xfrm>
              <a:off x="1970059" y="2416618"/>
              <a:ext cx="6780547" cy="3721826"/>
              <a:chOff x="1970059" y="2416618"/>
              <a:chExt cx="6780547" cy="3721826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D981D289-3B5E-0B47-94B8-46104D39D286}"/>
                  </a:ext>
                </a:extLst>
              </p:cNvPr>
              <p:cNvGrpSpPr/>
              <p:nvPr/>
            </p:nvGrpSpPr>
            <p:grpSpPr>
              <a:xfrm>
                <a:off x="5976257" y="2416618"/>
                <a:ext cx="2774349" cy="3721826"/>
                <a:chOff x="5976257" y="2416618"/>
                <a:chExt cx="2774349" cy="3721826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67E1C3B7-BB9A-D229-47B4-6C23C30D57AC}"/>
                    </a:ext>
                  </a:extLst>
                </p:cNvPr>
                <p:cNvSpPr/>
                <p:nvPr/>
              </p:nvSpPr>
              <p:spPr>
                <a:xfrm>
                  <a:off x="7487844" y="2416618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9C0AB73-5718-D9BD-C4E7-0B036BE4C507}"/>
                    </a:ext>
                  </a:extLst>
                </p:cNvPr>
                <p:cNvSpPr/>
                <p:nvPr/>
              </p:nvSpPr>
              <p:spPr>
                <a:xfrm>
                  <a:off x="5976257" y="5829300"/>
                  <a:ext cx="2774349" cy="30914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9ACEBFA-6BC4-7BF1-0331-75998628D8F9}"/>
                  </a:ext>
                </a:extLst>
              </p:cNvPr>
              <p:cNvSpPr/>
              <p:nvPr/>
            </p:nvSpPr>
            <p:spPr>
              <a:xfrm>
                <a:off x="4775321" y="2429989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996C44F-8EB7-D6C8-0CF0-88708DB0677D}"/>
                  </a:ext>
                </a:extLst>
              </p:cNvPr>
              <p:cNvSpPr/>
              <p:nvPr/>
            </p:nvSpPr>
            <p:spPr>
              <a:xfrm>
                <a:off x="1970059" y="2416618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2E72617D-9CD1-7CC7-BA6F-5C8215EDCDB8}"/>
                </a:ext>
              </a:extLst>
            </p:cNvPr>
            <p:cNvGrpSpPr/>
            <p:nvPr/>
          </p:nvGrpSpPr>
          <p:grpSpPr>
            <a:xfrm>
              <a:off x="1139184" y="1596956"/>
              <a:ext cx="7611422" cy="4142107"/>
              <a:chOff x="1970059" y="2414491"/>
              <a:chExt cx="7611422" cy="4142107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C6212586-42DA-67DE-5993-95B3AAA6DA00}"/>
                  </a:ext>
                </a:extLst>
              </p:cNvPr>
              <p:cNvGrpSpPr/>
              <p:nvPr/>
            </p:nvGrpSpPr>
            <p:grpSpPr>
              <a:xfrm>
                <a:off x="6807132" y="2416618"/>
                <a:ext cx="2774349" cy="4139980"/>
                <a:chOff x="6807132" y="2416618"/>
                <a:chExt cx="2774349" cy="4139980"/>
              </a:xfrm>
            </p:grpSpPr>
            <p:sp>
              <p:nvSpPr>
                <p:cNvPr id="28" name="正方形/長方形 27">
                  <a:extLst>
                    <a:ext uri="{FF2B5EF4-FFF2-40B4-BE49-F238E27FC236}">
                      <a16:creationId xmlns:a16="http://schemas.microsoft.com/office/drawing/2014/main" id="{D0E949C2-3236-25A2-C1BF-1DAB89AD8FB4}"/>
                    </a:ext>
                  </a:extLst>
                </p:cNvPr>
                <p:cNvSpPr/>
                <p:nvPr/>
              </p:nvSpPr>
              <p:spPr>
                <a:xfrm>
                  <a:off x="7487844" y="2416618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正方形/長方形 28">
                  <a:extLst>
                    <a:ext uri="{FF2B5EF4-FFF2-40B4-BE49-F238E27FC236}">
                      <a16:creationId xmlns:a16="http://schemas.microsoft.com/office/drawing/2014/main" id="{774CB26F-1856-34A3-5A19-414425E2BFE1}"/>
                    </a:ext>
                  </a:extLst>
                </p:cNvPr>
                <p:cNvSpPr/>
                <p:nvPr/>
              </p:nvSpPr>
              <p:spPr>
                <a:xfrm>
                  <a:off x="6807132" y="6247454"/>
                  <a:ext cx="2774349" cy="30914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B938AD8-488B-14CD-49AC-48A0C9214037}"/>
                  </a:ext>
                </a:extLst>
              </p:cNvPr>
              <p:cNvSpPr/>
              <p:nvPr/>
            </p:nvSpPr>
            <p:spPr>
              <a:xfrm>
                <a:off x="4775321" y="2414491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AF12899-2F52-25A8-E550-8D0F0AC7743C}"/>
                  </a:ext>
                </a:extLst>
              </p:cNvPr>
              <p:cNvSpPr/>
              <p:nvPr/>
            </p:nvSpPr>
            <p:spPr>
              <a:xfrm>
                <a:off x="1970059" y="2416618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6165A11-EC77-7F29-9386-D42BEF0E1306}"/>
                </a:ext>
              </a:extLst>
            </p:cNvPr>
            <p:cNvGrpSpPr/>
            <p:nvPr/>
          </p:nvGrpSpPr>
          <p:grpSpPr>
            <a:xfrm>
              <a:off x="510537" y="1038935"/>
              <a:ext cx="5857900" cy="4715383"/>
              <a:chOff x="1891201" y="2416618"/>
              <a:chExt cx="5857900" cy="4715383"/>
            </a:xfrm>
          </p:grpSpPr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1DF6092E-0CAD-ECDD-BB87-E2C73DE2EC97}"/>
                  </a:ext>
                </a:extLst>
              </p:cNvPr>
              <p:cNvGrpSpPr/>
              <p:nvPr/>
            </p:nvGrpSpPr>
            <p:grpSpPr>
              <a:xfrm>
                <a:off x="1891201" y="2416618"/>
                <a:ext cx="5857900" cy="4715383"/>
                <a:chOff x="1891201" y="2416618"/>
                <a:chExt cx="5857900" cy="4715383"/>
              </a:xfrm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AA8EACD0-7610-617B-849C-CE4C6E94AF6B}"/>
                    </a:ext>
                  </a:extLst>
                </p:cNvPr>
                <p:cNvSpPr/>
                <p:nvPr/>
              </p:nvSpPr>
              <p:spPr>
                <a:xfrm>
                  <a:off x="7487844" y="2416618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C9B1E5F5-849B-F6B8-946D-31C8F818F66D}"/>
                    </a:ext>
                  </a:extLst>
                </p:cNvPr>
                <p:cNvSpPr/>
                <p:nvPr/>
              </p:nvSpPr>
              <p:spPr>
                <a:xfrm>
                  <a:off x="1891201" y="6822857"/>
                  <a:ext cx="2774349" cy="30914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A9FB8EA4-C830-9D04-2189-0E27BCACE010}"/>
                  </a:ext>
                </a:extLst>
              </p:cNvPr>
              <p:cNvSpPr/>
              <p:nvPr/>
            </p:nvSpPr>
            <p:spPr>
              <a:xfrm>
                <a:off x="4775321" y="2429989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0B44FF1-E8A6-C891-F3DE-3C53AB2626C2}"/>
                  </a:ext>
                </a:extLst>
              </p:cNvPr>
              <p:cNvSpPr/>
              <p:nvPr/>
            </p:nvSpPr>
            <p:spPr>
              <a:xfrm>
                <a:off x="1970059" y="2416618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785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ADBDC4-3E7E-D811-83F5-B4EE1B37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2A9BC7-087B-9D99-A612-4AF0B1C076EF}"/>
              </a:ext>
            </a:extLst>
          </p:cNvPr>
          <p:cNvSpPr txBox="1"/>
          <p:nvPr/>
        </p:nvSpPr>
        <p:spPr>
          <a:xfrm>
            <a:off x="546022" y="1011958"/>
            <a:ext cx="54232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基礎実験</a:t>
            </a:r>
            <a:r>
              <a:rPr kumimoji="1" lang="en-US" altLang="ja-JP" sz="3200" dirty="0"/>
              <a:t>1</a:t>
            </a:r>
            <a:r>
              <a:rPr kumimoji="1" lang="ja-JP" altLang="en-US" sz="3200"/>
              <a:t>　</a:t>
            </a:r>
            <a:endParaRPr kumimoji="1" lang="en-US" altLang="ja-JP" sz="3200" dirty="0"/>
          </a:p>
          <a:p>
            <a:r>
              <a:rPr kumimoji="1" lang="ja-JP" altLang="en-US" sz="3200"/>
              <a:t>感情表現の認識と練習の効果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6573EC-0951-1D45-8A4A-4613B8A19385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55D677-5EAC-FF44-BBB6-691ABED9C80C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基礎実験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F4D3BF2-DD53-BC4F-BAB2-C450085CD702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022B94-ABF4-084C-BFAB-CBFB86C425E5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4910DAF-2991-484F-9896-6E6D5732A752}"/>
              </a:ext>
            </a:extLst>
          </p:cNvPr>
          <p:cNvSpPr txBox="1"/>
          <p:nvPr/>
        </p:nvSpPr>
        <p:spPr>
          <a:xfrm>
            <a:off x="546022" y="2917487"/>
            <a:ext cx="5710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基礎実験</a:t>
            </a:r>
            <a:r>
              <a:rPr kumimoji="1" lang="en-US" altLang="ja-JP" sz="3200" dirty="0"/>
              <a:t>2</a:t>
            </a:r>
            <a:r>
              <a:rPr kumimoji="1" lang="ja-JP" altLang="en-US" sz="3200"/>
              <a:t>　</a:t>
            </a:r>
            <a:endParaRPr kumimoji="1" lang="en-US" altLang="ja-JP" sz="3200" dirty="0"/>
          </a:p>
          <a:p>
            <a:r>
              <a:rPr kumimoji="1" lang="en-US" altLang="ja-JP" sz="3200" dirty="0"/>
              <a:t>AI</a:t>
            </a:r>
            <a:r>
              <a:rPr kumimoji="1" lang="ja-JP" altLang="en-US" sz="3200"/>
              <a:t>と人間による感情推定の相関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D321A7-3C61-9B4B-900C-A1F146B60CFA}"/>
              </a:ext>
            </a:extLst>
          </p:cNvPr>
          <p:cNvSpPr txBox="1"/>
          <p:nvPr/>
        </p:nvSpPr>
        <p:spPr>
          <a:xfrm>
            <a:off x="547411" y="4823016"/>
            <a:ext cx="2318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</a:rPr>
              <a:t>基礎実験</a:t>
            </a:r>
            <a:r>
              <a:rPr kumimoji="1" lang="en-US" altLang="ja-JP" sz="3200" dirty="0">
                <a:solidFill>
                  <a:srgbClr val="FF0000"/>
                </a:solidFill>
              </a:rPr>
              <a:t>3</a:t>
            </a:r>
            <a:r>
              <a:rPr kumimoji="1" lang="ja-JP" altLang="en-US" sz="3200">
                <a:solidFill>
                  <a:srgbClr val="FF0000"/>
                </a:solidFill>
              </a:rPr>
              <a:t>　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kumimoji="1" lang="ja-JP" altLang="en-US" sz="3200">
                <a:solidFill>
                  <a:srgbClr val="FF0000"/>
                </a:solidFill>
              </a:rPr>
              <a:t>ロボット制御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01EACE5-47A8-8F47-8C8F-3D4194168BB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185" y="1049410"/>
            <a:ext cx="2057400" cy="1453922"/>
          </a:xfrm>
          <a:prstGeom prst="rect">
            <a:avLst/>
          </a:prstGeom>
        </p:spPr>
      </p:pic>
      <p:pic>
        <p:nvPicPr>
          <p:cNvPr id="10" name="図 9" descr="座る, ブラシ, テーブル, 猫 が含まれている画像&#10;&#10;自動的に生成された説明">
            <a:extLst>
              <a:ext uri="{FF2B5EF4-FFF2-40B4-BE49-F238E27FC236}">
                <a16:creationId xmlns:a16="http://schemas.microsoft.com/office/drawing/2014/main" id="{17C4F97C-FF45-A185-84DA-75F2BDBB67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4440" y="4589399"/>
            <a:ext cx="2974862" cy="1648086"/>
          </a:xfrm>
          <a:prstGeom prst="rect">
            <a:avLst/>
          </a:prstGeom>
        </p:spPr>
      </p:pic>
      <p:pic>
        <p:nvPicPr>
          <p:cNvPr id="14" name="図 1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60162A4-887C-3ECC-A905-3664558C0E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2947154"/>
            <a:ext cx="2331818" cy="259862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5442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画面収録 2022-11-10 19.23.11">
            <a:hlinkClick r:id="" action="ppaction://media"/>
            <a:extLst>
              <a:ext uri="{FF2B5EF4-FFF2-40B4-BE49-F238E27FC236}">
                <a16:creationId xmlns:a16="http://schemas.microsoft.com/office/drawing/2014/main" id="{BDA8715E-DE04-FFFC-02CC-A8E288C7C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ブックマーク 1" time="16975.4371"/>
                    <p14:bmk name="ブックマーク 2" time="30717.4371"/>
                  </p14:bmkLst>
                </p14:media>
              </p:ext>
            </p:extLst>
          </p:nvPr>
        </p:nvPicPr>
        <p:blipFill rotWithShape="1">
          <a:blip r:embed="rId7"/>
          <a:srcRect l="6746" t="8281" r="67810" b="57340"/>
          <a:stretch>
            <a:fillRect/>
          </a:stretch>
        </p:blipFill>
        <p:spPr>
          <a:xfrm>
            <a:off x="427929" y="843436"/>
            <a:ext cx="2871727" cy="2425071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548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感情に基づいたモータ制御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G_0592_VyFm2F.mp4">
            <a:hlinkClick r:id="" action="ppaction://media"/>
            <a:extLst>
              <a:ext uri="{FF2B5EF4-FFF2-40B4-BE49-F238E27FC236}">
                <a16:creationId xmlns:a16="http://schemas.microsoft.com/office/drawing/2014/main" id="{70950EDE-772F-039C-AECB-A63D5FE705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8796" t="52456" r="40954" b="643"/>
          <a:stretch/>
        </p:blipFill>
        <p:spPr>
          <a:xfrm rot="5400000">
            <a:off x="3319636" y="1150911"/>
            <a:ext cx="5706824" cy="4977107"/>
          </a:xfrm>
          <a:prstGeom prst="rect">
            <a:avLst/>
          </a:prstGeom>
        </p:spPr>
      </p:pic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40C91D0-D58F-02B5-0CC9-7AA3808C3965}"/>
              </a:ext>
            </a:extLst>
          </p:cNvPr>
          <p:cNvSpPr txBox="1"/>
          <p:nvPr/>
        </p:nvSpPr>
        <p:spPr>
          <a:xfrm>
            <a:off x="413861" y="82818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BEBFDA4-D497-25AA-38B1-84B2734B6B1B}"/>
              </a:ext>
            </a:extLst>
          </p:cNvPr>
          <p:cNvSpPr txBox="1"/>
          <p:nvPr/>
        </p:nvSpPr>
        <p:spPr>
          <a:xfrm>
            <a:off x="3670426" y="771984"/>
            <a:ext cx="6463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出力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89D84A7-0A0D-FCC3-2FA2-01E4C1ECC949}"/>
              </a:ext>
            </a:extLst>
          </p:cNvPr>
          <p:cNvGrpSpPr/>
          <p:nvPr/>
        </p:nvGrpSpPr>
        <p:grpSpPr>
          <a:xfrm>
            <a:off x="608480" y="4478812"/>
            <a:ext cx="2510624" cy="1781357"/>
            <a:chOff x="3168066" y="4577480"/>
            <a:chExt cx="2510624" cy="178135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08F4E0D-F968-0DAF-84DD-B4C135B61589}"/>
                </a:ext>
              </a:extLst>
            </p:cNvPr>
            <p:cNvSpPr txBox="1"/>
            <p:nvPr/>
          </p:nvSpPr>
          <p:spPr>
            <a:xfrm>
              <a:off x="3624922" y="4577480"/>
              <a:ext cx="1596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HAPPY</a:t>
              </a:r>
              <a:endParaRPr kumimoji="1" lang="ja-JP" altLang="en-US" sz="3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E98AF19-C2AF-7969-9B27-3BAAEBB5EA93}"/>
                </a:ext>
              </a:extLst>
            </p:cNvPr>
            <p:cNvSpPr txBox="1"/>
            <p:nvPr/>
          </p:nvSpPr>
          <p:spPr>
            <a:xfrm>
              <a:off x="3168066" y="5158508"/>
              <a:ext cx="2510624" cy="1200329"/>
            </a:xfrm>
            <a:prstGeom prst="rect">
              <a:avLst/>
            </a:prstGeom>
            <a:solidFill>
              <a:srgbClr val="EC0069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sz="2400" dirty="0"/>
            </a:p>
            <a:p>
              <a:endParaRPr kumimoji="1" lang="en-US" altLang="ja-JP" sz="2400" dirty="0"/>
            </a:p>
            <a:p>
              <a:endParaRPr kumimoji="1" lang="ja-JP" altLang="en-US" sz="2400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522E21A-B9C3-B30B-7445-D71FD4767165}"/>
              </a:ext>
            </a:extLst>
          </p:cNvPr>
          <p:cNvGrpSpPr/>
          <p:nvPr/>
        </p:nvGrpSpPr>
        <p:grpSpPr>
          <a:xfrm>
            <a:off x="608480" y="4478812"/>
            <a:ext cx="2510624" cy="1781357"/>
            <a:chOff x="6318117" y="2113060"/>
            <a:chExt cx="2510624" cy="1781357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8D3479E4-9F66-699C-E563-5060D5FFE251}"/>
                </a:ext>
              </a:extLst>
            </p:cNvPr>
            <p:cNvSpPr txBox="1"/>
            <p:nvPr/>
          </p:nvSpPr>
          <p:spPr>
            <a:xfrm>
              <a:off x="6318117" y="2113060"/>
              <a:ext cx="2510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SURPRISED</a:t>
              </a:r>
              <a:endParaRPr kumimoji="1" lang="ja-JP" altLang="en-US" sz="3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DE89AA97-6104-B2D4-D114-FD549D8A861D}"/>
                </a:ext>
              </a:extLst>
            </p:cNvPr>
            <p:cNvSpPr txBox="1"/>
            <p:nvPr/>
          </p:nvSpPr>
          <p:spPr>
            <a:xfrm>
              <a:off x="6318118" y="2694088"/>
              <a:ext cx="2510623" cy="1200329"/>
            </a:xfrm>
            <a:prstGeom prst="rect">
              <a:avLst/>
            </a:prstGeom>
            <a:solidFill>
              <a:srgbClr val="79FF63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sz="2400" dirty="0">
                <a:highlight>
                  <a:srgbClr val="FFFF00"/>
                </a:highlight>
              </a:endParaRPr>
            </a:p>
            <a:p>
              <a:endParaRPr kumimoji="1" lang="en-US" altLang="ja-JP" sz="2400" dirty="0">
                <a:highlight>
                  <a:srgbClr val="FFFF00"/>
                </a:highlight>
              </a:endParaRPr>
            </a:p>
            <a:p>
              <a:endParaRPr kumimoji="1" lang="ja-JP" altLang="en-US" sz="2400">
                <a:highlight>
                  <a:srgbClr val="FFFF00"/>
                </a:highlight>
              </a:endParaRPr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E2E916-2FB4-37BC-B79F-66FF58AF3C81}"/>
              </a:ext>
            </a:extLst>
          </p:cNvPr>
          <p:cNvSpPr txBox="1"/>
          <p:nvPr/>
        </p:nvSpPr>
        <p:spPr>
          <a:xfrm>
            <a:off x="441376" y="38287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0C439BB-B42C-7BBD-FDD1-8107C8A77788}"/>
              </a:ext>
            </a:extLst>
          </p:cNvPr>
          <p:cNvSpPr txBox="1"/>
          <p:nvPr/>
        </p:nvSpPr>
        <p:spPr>
          <a:xfrm>
            <a:off x="427929" y="4246106"/>
            <a:ext cx="2871727" cy="224676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935F262-973D-B84B-BE76-3DB1850CE9BE}"/>
              </a:ext>
            </a:extLst>
          </p:cNvPr>
          <p:cNvSpPr txBox="1"/>
          <p:nvPr/>
        </p:nvSpPr>
        <p:spPr>
          <a:xfrm>
            <a:off x="2969636" y="318996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>
                <a:highlight>
                  <a:srgbClr val="FFFF00"/>
                </a:highlight>
              </a:rPr>
              <a:t>取り直し</a:t>
            </a:r>
          </a:p>
        </p:txBody>
      </p:sp>
    </p:spTree>
    <p:extLst>
      <p:ext uri="{BB962C8B-B14F-4D97-AF65-F5344CB8AC3E}">
        <p14:creationId xmlns:p14="http://schemas.microsoft.com/office/powerpoint/2010/main" val="106863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583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5062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11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video>
                  <p:cMediaNode vol="0" mute="1">
                    <p:cTn id="12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1"/>
                      </p:tgtEl>
                    </p:cond>
                  </p:nextCondLst>
                </p:seq>
                <p:seq concurrent="1" nextAc="seek">
                  <p:cTn id="21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" fill="hold">
                          <p:stCondLst>
                            <p:cond delay="0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2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583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5062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11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video>
                  <p:cMediaNode vol="0" mute="1">
                    <p:cTn id="12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276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まとめ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A3CCEB-87C7-081E-00F3-DA5BE9B07BA0}"/>
              </a:ext>
            </a:extLst>
          </p:cNvPr>
          <p:cNvSpPr txBox="1"/>
          <p:nvPr/>
        </p:nvSpPr>
        <p:spPr>
          <a:xfrm>
            <a:off x="1317356" y="8188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4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C44BA85-58E8-19C7-7187-D27FC787D868}"/>
              </a:ext>
            </a:extLst>
          </p:cNvPr>
          <p:cNvSpPr txBox="1"/>
          <p:nvPr/>
        </p:nvSpPr>
        <p:spPr>
          <a:xfrm>
            <a:off x="262167" y="1253144"/>
            <a:ext cx="861966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3200"/>
              <a:t>感情表現に基づくインタラクションの提案と設計</a:t>
            </a:r>
            <a:endParaRPr kumimoji="1" lang="en-US" altLang="ja-JP" sz="3200" dirty="0"/>
          </a:p>
          <a:p>
            <a:endParaRPr kumimoji="1" lang="en-US" altLang="ja-JP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3200"/>
              <a:t>感情推定システムの構築と基礎検証</a:t>
            </a:r>
            <a:endParaRPr kumimoji="1" lang="en-US" altLang="ja-JP" sz="3200" dirty="0"/>
          </a:p>
          <a:p>
            <a:endParaRPr kumimoji="1" lang="en-US" altLang="ja-JP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3200"/>
              <a:t>推定結果に基づくロボット制御</a:t>
            </a:r>
            <a:endParaRPr kumimoji="1" lang="en-US" altLang="ja-JP" sz="32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5C40173-5AB5-EF5D-A41E-ECB0EA3A5AA8}"/>
              </a:ext>
            </a:extLst>
          </p:cNvPr>
          <p:cNvGrpSpPr/>
          <p:nvPr/>
        </p:nvGrpSpPr>
        <p:grpSpPr>
          <a:xfrm>
            <a:off x="-98274" y="3946909"/>
            <a:ext cx="9427804" cy="2433104"/>
            <a:chOff x="-98274" y="3993870"/>
            <a:chExt cx="9427804" cy="2433104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1E0F021-D1A3-5325-EA06-50243F6556A0}"/>
                </a:ext>
              </a:extLst>
            </p:cNvPr>
            <p:cNvSpPr txBox="1"/>
            <p:nvPr/>
          </p:nvSpPr>
          <p:spPr>
            <a:xfrm>
              <a:off x="1317356" y="462338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BBEAB71-1CB0-C1C4-DB8E-7495530E6B9B}"/>
                </a:ext>
              </a:extLst>
            </p:cNvPr>
            <p:cNvGrpSpPr/>
            <p:nvPr/>
          </p:nvGrpSpPr>
          <p:grpSpPr>
            <a:xfrm>
              <a:off x="-98274" y="3993870"/>
              <a:ext cx="9427804" cy="661830"/>
              <a:chOff x="-98274" y="3218229"/>
              <a:chExt cx="9427804" cy="661830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DA91DEC-D22D-7390-EF41-74C0332054AE}"/>
                  </a:ext>
                </a:extLst>
              </p:cNvPr>
              <p:cNvSpPr/>
              <p:nvPr/>
            </p:nvSpPr>
            <p:spPr>
              <a:xfrm>
                <a:off x="-11017" y="3218229"/>
                <a:ext cx="158683" cy="64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F503A2-4C62-F62C-8811-CE186B1F39BA}"/>
                  </a:ext>
                </a:extLst>
              </p:cNvPr>
              <p:cNvSpPr txBox="1"/>
              <p:nvPr/>
            </p:nvSpPr>
            <p:spPr>
              <a:xfrm>
                <a:off x="546022" y="3233728"/>
                <a:ext cx="26821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600">
                    <a:solidFill>
                      <a:schemeClr val="tx2"/>
                    </a:solidFill>
                    <a:latin typeface="Verdana" pitchFamily="34" charset="0"/>
                  </a:rPr>
                  <a:t>今後の展望</a:t>
                </a:r>
                <a:endParaRPr kumimoji="1" lang="ja-JP" altLang="en-US" sz="3200" dirty="0">
                  <a:solidFill>
                    <a:schemeClr val="tx2"/>
                  </a:solidFill>
                  <a:latin typeface="Verdana" pitchFamily="34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EEC3036-091E-5850-3B62-7C4BFD029CDA}"/>
                  </a:ext>
                </a:extLst>
              </p:cNvPr>
              <p:cNvSpPr/>
              <p:nvPr/>
            </p:nvSpPr>
            <p:spPr>
              <a:xfrm>
                <a:off x="238463" y="3219197"/>
                <a:ext cx="72254" cy="64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40464680-D89D-D6C0-E718-8B6100927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98274" y="3866229"/>
                <a:ext cx="93405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3AA44833-605F-2467-3907-F19841D2D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017" y="3218229"/>
                <a:ext cx="93405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CD521B6-B343-2347-F2A3-0554988A5D51}"/>
                </a:ext>
              </a:extLst>
            </p:cNvPr>
            <p:cNvSpPr txBox="1"/>
            <p:nvPr/>
          </p:nvSpPr>
          <p:spPr>
            <a:xfrm>
              <a:off x="310717" y="5103535"/>
              <a:ext cx="490711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フィードバック動作の検討</a:t>
              </a:r>
              <a:endPara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>
                  <a:latin typeface="Times New Roman" panose="02020603050405020304" pitchFamily="18" charset="0"/>
                  <a:cs typeface="Times New Roman" panose="02020603050405020304" pitchFamily="18" charset="0"/>
                </a:rPr>
                <a:t>制御システムの改良</a:t>
              </a:r>
              <a:endPara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792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D66E9A1-ED1B-BC18-EFB1-D0E0A685C3F6}"/>
              </a:ext>
            </a:extLst>
          </p:cNvPr>
          <p:cNvGrpSpPr/>
          <p:nvPr/>
        </p:nvGrpSpPr>
        <p:grpSpPr>
          <a:xfrm>
            <a:off x="480960" y="1877968"/>
            <a:ext cx="3740725" cy="2277634"/>
            <a:chOff x="480960" y="1874899"/>
            <a:chExt cx="3740725" cy="2277634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656244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rgbClr val="FF7E7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4000">
                <a:ln w="0"/>
                <a:solidFill>
                  <a:srgbClr val="FF7E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7E7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A7D34F-B1D0-9D58-FC6A-ED1A4D2E0A33}"/>
              </a:ext>
            </a:extLst>
          </p:cNvPr>
          <p:cNvSpPr txBox="1"/>
          <p:nvPr/>
        </p:nvSpPr>
        <p:spPr>
          <a:xfrm>
            <a:off x="6929905" y="1910976"/>
            <a:ext cx="1557851" cy="707886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ln w="0"/>
                <a:solidFill>
                  <a:srgbClr val="009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4000">
              <a:ln w="0"/>
              <a:solidFill>
                <a:srgbClr val="009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31F130-392F-949E-BB10-A3C3D99CC416}"/>
              </a:ext>
            </a:extLst>
          </p:cNvPr>
          <p:cNvSpPr/>
          <p:nvPr/>
        </p:nvSpPr>
        <p:spPr>
          <a:xfrm>
            <a:off x="4922315" y="1877968"/>
            <a:ext cx="3740725" cy="2277634"/>
          </a:xfrm>
          <a:prstGeom prst="rect">
            <a:avLst/>
          </a:prstGeom>
          <a:noFill/>
          <a:ln w="57150">
            <a:solidFill>
              <a:srgbClr val="0096FF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7A81FF"/>
              </a:solidFill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D4EACFB-11F6-01EF-7FFF-05BFDF7FB734}"/>
              </a:ext>
            </a:extLst>
          </p:cNvPr>
          <p:cNvGrpSpPr/>
          <p:nvPr/>
        </p:nvGrpSpPr>
        <p:grpSpPr>
          <a:xfrm>
            <a:off x="4922314" y="4316876"/>
            <a:ext cx="3740725" cy="2277634"/>
            <a:chOff x="480960" y="1874899"/>
            <a:chExt cx="3740725" cy="2277634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4EAEB78-95EF-4699-3E18-031F2B3C9648}"/>
                </a:ext>
              </a:extLst>
            </p:cNvPr>
            <p:cNvSpPr txBox="1"/>
            <p:nvPr/>
          </p:nvSpPr>
          <p:spPr>
            <a:xfrm>
              <a:off x="2488552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400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4304303-DD70-411B-EB61-1DE484C52574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7A81FF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D05622D-B66A-E80A-F388-D088F0EACFCE}"/>
              </a:ext>
            </a:extLst>
          </p:cNvPr>
          <p:cNvGrpSpPr/>
          <p:nvPr/>
        </p:nvGrpSpPr>
        <p:grpSpPr>
          <a:xfrm>
            <a:off x="480959" y="4316876"/>
            <a:ext cx="3740725" cy="2277634"/>
            <a:chOff x="480960" y="1874899"/>
            <a:chExt cx="3740725" cy="2277634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6786DC-88B8-C5D7-3E26-F0BA43E8343C}"/>
                </a:ext>
              </a:extLst>
            </p:cNvPr>
            <p:cNvSpPr txBox="1"/>
            <p:nvPr/>
          </p:nvSpPr>
          <p:spPr>
            <a:xfrm>
              <a:off x="656244" y="1911494"/>
              <a:ext cx="1831463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40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7DBCE19-B084-960F-30E4-2A03578A1420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36" name="図 35" descr="ロゴ, アイコン&#10;&#10;自動的に生成された説明">
            <a:extLst>
              <a:ext uri="{FF2B5EF4-FFF2-40B4-BE49-F238E27FC236}">
                <a16:creationId xmlns:a16="http://schemas.microsoft.com/office/drawing/2014/main" id="{9973E76B-D7DB-80EC-81CE-55EAE319D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92" y="3187831"/>
            <a:ext cx="2096815" cy="209681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C29021-F1B2-4D54-72EA-6B405D495CDD}"/>
              </a:ext>
            </a:extLst>
          </p:cNvPr>
          <p:cNvSpPr txBox="1"/>
          <p:nvPr/>
        </p:nvSpPr>
        <p:spPr>
          <a:xfrm>
            <a:off x="969543" y="2832338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・学会準備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・モータ装飾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75A2B94-085B-3D2E-4745-19FCA67DC668}"/>
              </a:ext>
            </a:extLst>
          </p:cNvPr>
          <p:cNvSpPr txBox="1"/>
          <p:nvPr/>
        </p:nvSpPr>
        <p:spPr>
          <a:xfrm>
            <a:off x="987821" y="5350855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・スライド完成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・発表練習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8ACC8EF-F2CA-52C5-598E-B7D2B1AAD310}"/>
              </a:ext>
            </a:extLst>
          </p:cNvPr>
          <p:cNvSpPr txBox="1"/>
          <p:nvPr/>
        </p:nvSpPr>
        <p:spPr>
          <a:xfrm>
            <a:off x="5410903" y="5350855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・発表練習が必要．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・装飾は応相談．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6A537B-7BC2-7AF1-4AD5-3203BEDA89D1}"/>
              </a:ext>
            </a:extLst>
          </p:cNvPr>
          <p:cNvSpPr txBox="1"/>
          <p:nvPr/>
        </p:nvSpPr>
        <p:spPr>
          <a:xfrm>
            <a:off x="5410903" y="2832338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・モータ装飾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68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38" y="1041400"/>
            <a:ext cx="8012723" cy="2387600"/>
          </a:xfrm>
        </p:spPr>
        <p:txBody>
          <a:bodyPr>
            <a:normAutofit/>
          </a:bodyPr>
          <a:lstStyle/>
          <a:p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b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</a:t>
            </a:r>
            <a:endParaRPr kumimoji="1" lang="ja-JP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90" y="3844419"/>
            <a:ext cx="7710817" cy="1053045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理工学部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華実，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ja-JP" altLang="en-US"/>
              <a:t>福田 修，山口</a:t>
            </a:r>
            <a:r>
              <a:rPr lang="en-US" altLang="ja-JP" dirty="0"/>
              <a:t> </a:t>
            </a:r>
            <a:r>
              <a:rPr lang="ja-JP" altLang="en-US"/>
              <a:t>暢彦，奧村浩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56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背景</a:t>
            </a:r>
            <a:r>
              <a:rPr kumimoji="1" lang="en-US" altLang="ja-JP" sz="3600" dirty="0">
                <a:solidFill>
                  <a:schemeClr val="tx2"/>
                </a:solidFill>
                <a:latin typeface="Verdana" pitchFamily="34" charset="0"/>
              </a:rPr>
              <a:t> / </a:t>
            </a:r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目的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AC60B4AA-E5E9-07B1-3457-47DFFDEEC71F}"/>
              </a:ext>
            </a:extLst>
          </p:cNvPr>
          <p:cNvGrpSpPr>
            <a:grpSpLocks noChangeAspect="1"/>
          </p:cNvGrpSpPr>
          <p:nvPr/>
        </p:nvGrpSpPr>
        <p:grpSpPr>
          <a:xfrm>
            <a:off x="4668030" y="3148033"/>
            <a:ext cx="4155686" cy="3882173"/>
            <a:chOff x="4919239" y="2241672"/>
            <a:chExt cx="4507521" cy="4273426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EA52010-AC06-693E-D299-531CB42D18C0}"/>
                </a:ext>
              </a:extLst>
            </p:cNvPr>
            <p:cNvGrpSpPr/>
            <p:nvPr/>
          </p:nvGrpSpPr>
          <p:grpSpPr>
            <a:xfrm>
              <a:off x="4919239" y="2241672"/>
              <a:ext cx="4507521" cy="4273426"/>
              <a:chOff x="4919239" y="2241672"/>
              <a:chExt cx="4507521" cy="4273426"/>
            </a:xfrm>
          </p:grpSpPr>
          <p:pic>
            <p:nvPicPr>
              <p:cNvPr id="40" name="グラフィックス 39" descr="指数的グラフ 単色塗りつぶし">
                <a:extLst>
                  <a:ext uri="{FF2B5EF4-FFF2-40B4-BE49-F238E27FC236}">
                    <a16:creationId xmlns:a16="http://schemas.microsoft.com/office/drawing/2014/main" id="{B19B1FDF-E0CC-DE1F-911C-99BDFA316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19239" y="2241672"/>
                <a:ext cx="4507521" cy="4273426"/>
              </a:xfrm>
              <a:prstGeom prst="rect">
                <a:avLst/>
              </a:prstGeom>
            </p:spPr>
          </p:pic>
          <p:sp>
            <p:nvSpPr>
              <p:cNvPr id="41" name="角丸四角形 40">
                <a:extLst>
                  <a:ext uri="{FF2B5EF4-FFF2-40B4-BE49-F238E27FC236}">
                    <a16:creationId xmlns:a16="http://schemas.microsoft.com/office/drawing/2014/main" id="{90A8963F-C372-CD81-96FF-DA954884768C}"/>
                  </a:ext>
                </a:extLst>
              </p:cNvPr>
              <p:cNvSpPr/>
              <p:nvPr/>
            </p:nvSpPr>
            <p:spPr>
              <a:xfrm>
                <a:off x="5034744" y="2976518"/>
                <a:ext cx="418503" cy="2768455"/>
              </a:xfrm>
              <a:prstGeom prst="roundRect">
                <a:avLst/>
              </a:prstGeom>
              <a:ln w="38100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満足度</a:t>
                </a:r>
              </a:p>
            </p:txBody>
          </p:sp>
          <p:sp>
            <p:nvSpPr>
              <p:cNvPr id="42" name="角丸四角形 41">
                <a:extLst>
                  <a:ext uri="{FF2B5EF4-FFF2-40B4-BE49-F238E27FC236}">
                    <a16:creationId xmlns:a16="http://schemas.microsoft.com/office/drawing/2014/main" id="{EEB45BF3-1298-8670-9185-8C0FC27178EF}"/>
                  </a:ext>
                </a:extLst>
              </p:cNvPr>
              <p:cNvSpPr/>
              <p:nvPr/>
            </p:nvSpPr>
            <p:spPr>
              <a:xfrm>
                <a:off x="5246426" y="6025231"/>
                <a:ext cx="3853146" cy="283763"/>
              </a:xfrm>
              <a:prstGeom prst="roundRect">
                <a:avLst/>
              </a:prstGeom>
              <a:ln w="38100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>
                    <a:solidFill>
                      <a:prstClr val="black"/>
                    </a:solidFill>
                    <a:latin typeface="Garamond" panose="02020404030301010803"/>
                    <a:ea typeface="ＭＳ Ｐゴシック" panose="020B0600070205080204" pitchFamily="34" charset="-128"/>
                  </a:rPr>
                  <a:t>感情表現</a:t>
                </a:r>
                <a:endParaRPr kumimoji="1" lang="ja-JP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" name="二等辺三角形 1">
              <a:extLst>
                <a:ext uri="{FF2B5EF4-FFF2-40B4-BE49-F238E27FC236}">
                  <a16:creationId xmlns:a16="http://schemas.microsoft.com/office/drawing/2014/main" id="{BC3BF159-1AF5-F405-5DC6-6B9DB40515B5}"/>
                </a:ext>
              </a:extLst>
            </p:cNvPr>
            <p:cNvSpPr/>
            <p:nvPr/>
          </p:nvSpPr>
          <p:spPr>
            <a:xfrm>
              <a:off x="5412124" y="2589659"/>
              <a:ext cx="627629" cy="283761"/>
            </a:xfrm>
            <a:prstGeom prst="triangle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">
              <a:extLst>
                <a:ext uri="{FF2B5EF4-FFF2-40B4-BE49-F238E27FC236}">
                  <a16:creationId xmlns:a16="http://schemas.microsoft.com/office/drawing/2014/main" id="{507884E9-8DDB-6CE6-7097-039A5E0391E9}"/>
                </a:ext>
              </a:extLst>
            </p:cNvPr>
            <p:cNvSpPr/>
            <p:nvPr/>
          </p:nvSpPr>
          <p:spPr>
            <a:xfrm rot="5400000">
              <a:off x="8529442" y="5584590"/>
              <a:ext cx="627629" cy="283761"/>
            </a:xfrm>
            <a:prstGeom prst="triangle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550F5A7C-49F6-2372-CEF1-83F027A5BB43}"/>
                </a:ext>
              </a:extLst>
            </p:cNvPr>
            <p:cNvSpPr/>
            <p:nvPr/>
          </p:nvSpPr>
          <p:spPr>
            <a:xfrm>
              <a:off x="5571372" y="2873420"/>
              <a:ext cx="283761" cy="3001114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18A1D8C5-DEE0-7321-37FC-5D904F3287BF}"/>
                </a:ext>
              </a:extLst>
            </p:cNvPr>
            <p:cNvSpPr/>
            <p:nvPr/>
          </p:nvSpPr>
          <p:spPr>
            <a:xfrm rot="5400000">
              <a:off x="7012087" y="4177881"/>
              <a:ext cx="283762" cy="3136285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楕円 6">
              <a:extLst>
                <a:ext uri="{FF2B5EF4-FFF2-40B4-BE49-F238E27FC236}">
                  <a16:creationId xmlns:a16="http://schemas.microsoft.com/office/drawing/2014/main" id="{749EB26B-A755-BFB0-71A2-B85CC65AF12F}"/>
                </a:ext>
              </a:extLst>
            </p:cNvPr>
            <p:cNvSpPr/>
            <p:nvPr/>
          </p:nvSpPr>
          <p:spPr>
            <a:xfrm>
              <a:off x="8044405" y="5393406"/>
              <a:ext cx="627017" cy="62701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</a:rPr>
                <a:t>豊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楕円 7">
              <a:extLst>
                <a:ext uri="{FF2B5EF4-FFF2-40B4-BE49-F238E27FC236}">
                  <a16:creationId xmlns:a16="http://schemas.microsoft.com/office/drawing/2014/main" id="{B0FF55E4-D1B2-BF65-45C3-266E5FFA6462}"/>
                </a:ext>
              </a:extLst>
            </p:cNvPr>
            <p:cNvSpPr/>
            <p:nvPr/>
          </p:nvSpPr>
          <p:spPr>
            <a:xfrm>
              <a:off x="5412736" y="2890123"/>
              <a:ext cx="627017" cy="62701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</a:rPr>
                <a:t>高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6B9FF0F-6896-F6B4-78E6-FF88C2FA16CE}"/>
              </a:ext>
            </a:extLst>
          </p:cNvPr>
          <p:cNvGrpSpPr/>
          <p:nvPr/>
        </p:nvGrpSpPr>
        <p:grpSpPr>
          <a:xfrm>
            <a:off x="969932" y="3748595"/>
            <a:ext cx="3345368" cy="2734193"/>
            <a:chOff x="1082340" y="4033392"/>
            <a:chExt cx="3345368" cy="2734193"/>
          </a:xfrm>
        </p:grpSpPr>
        <p:sp>
          <p:nvSpPr>
            <p:cNvPr id="51" name="下矢印 50">
              <a:extLst>
                <a:ext uri="{FF2B5EF4-FFF2-40B4-BE49-F238E27FC236}">
                  <a16:creationId xmlns:a16="http://schemas.microsoft.com/office/drawing/2014/main" id="{61CEFDD3-9089-1D15-BE16-2C4A91B10BA4}"/>
                </a:ext>
              </a:extLst>
            </p:cNvPr>
            <p:cNvSpPr/>
            <p:nvPr/>
          </p:nvSpPr>
          <p:spPr>
            <a:xfrm>
              <a:off x="1724904" y="4775336"/>
              <a:ext cx="2057870" cy="222343"/>
            </a:xfrm>
            <a:prstGeom prst="downArrow">
              <a:avLst>
                <a:gd name="adj1" fmla="val 69111"/>
                <a:gd name="adj2" fmla="val 1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下矢印 51">
              <a:extLst>
                <a:ext uri="{FF2B5EF4-FFF2-40B4-BE49-F238E27FC236}">
                  <a16:creationId xmlns:a16="http://schemas.microsoft.com/office/drawing/2014/main" id="{A13D6342-28AD-BB25-8EDA-A81158D21472}"/>
                </a:ext>
              </a:extLst>
            </p:cNvPr>
            <p:cNvSpPr/>
            <p:nvPr/>
          </p:nvSpPr>
          <p:spPr>
            <a:xfrm>
              <a:off x="1724904" y="5803298"/>
              <a:ext cx="2057870" cy="222343"/>
            </a:xfrm>
            <a:prstGeom prst="downArrow">
              <a:avLst>
                <a:gd name="adj1" fmla="val 69111"/>
                <a:gd name="adj2" fmla="val 1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D1076209-8F91-A2F2-E7E7-CF2CD76905B7}"/>
                </a:ext>
              </a:extLst>
            </p:cNvPr>
            <p:cNvSpPr/>
            <p:nvPr/>
          </p:nvSpPr>
          <p:spPr>
            <a:xfrm>
              <a:off x="1084709" y="4033392"/>
              <a:ext cx="3342999" cy="6782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感情表現</a:t>
              </a:r>
            </a:p>
          </p:txBody>
        </p:sp>
        <p:sp>
          <p:nvSpPr>
            <p:cNvPr id="54" name="角丸四角形 53">
              <a:extLst>
                <a:ext uri="{FF2B5EF4-FFF2-40B4-BE49-F238E27FC236}">
                  <a16:creationId xmlns:a16="http://schemas.microsoft.com/office/drawing/2014/main" id="{F7222A22-1BC2-8CF6-FE48-D7FFBFD55B0C}"/>
                </a:ext>
              </a:extLst>
            </p:cNvPr>
            <p:cNvSpPr/>
            <p:nvPr/>
          </p:nvSpPr>
          <p:spPr>
            <a:xfrm>
              <a:off x="1082340" y="5061354"/>
              <a:ext cx="3342999" cy="6782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感情の伝染</a:t>
              </a:r>
            </a:p>
          </p:txBody>
        </p:sp>
        <p:sp>
          <p:nvSpPr>
            <p:cNvPr id="56" name="角丸四角形 55">
              <a:extLst>
                <a:ext uri="{FF2B5EF4-FFF2-40B4-BE49-F238E27FC236}">
                  <a16:creationId xmlns:a16="http://schemas.microsoft.com/office/drawing/2014/main" id="{73655E27-CF11-89C5-8368-FF666343DC19}"/>
                </a:ext>
              </a:extLst>
            </p:cNvPr>
            <p:cNvSpPr/>
            <p:nvPr/>
          </p:nvSpPr>
          <p:spPr>
            <a:xfrm>
              <a:off x="1082340" y="6089316"/>
              <a:ext cx="3342999" cy="6782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満足度</a:t>
              </a:r>
              <a:r>
                <a: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 </a:t>
              </a:r>
              <a:r>
                <a: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上昇</a:t>
              </a: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08218B8-4E85-0D92-487F-C6A0C9714740}"/>
              </a:ext>
            </a:extLst>
          </p:cNvPr>
          <p:cNvGrpSpPr/>
          <p:nvPr/>
        </p:nvGrpSpPr>
        <p:grpSpPr>
          <a:xfrm>
            <a:off x="1363673" y="685104"/>
            <a:ext cx="6367227" cy="2852618"/>
            <a:chOff x="1388996" y="685104"/>
            <a:chExt cx="6367227" cy="2852618"/>
          </a:xfrm>
        </p:grpSpPr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A2A0F045-01B5-D32B-74F3-FE2F54EFA4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8996" y="685104"/>
              <a:ext cx="2705006" cy="2810367"/>
              <a:chOff x="1953788" y="1773780"/>
              <a:chExt cx="1259143" cy="1308187"/>
            </a:xfrm>
          </p:grpSpPr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58269768-2BBA-82F1-7DB8-64F48E8CC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9931" y="1938967"/>
                <a:ext cx="1143000" cy="1143000"/>
              </a:xfrm>
              <a:prstGeom prst="rect">
                <a:avLst/>
              </a:prstGeom>
            </p:spPr>
          </p:pic>
          <p:pic>
            <p:nvPicPr>
              <p:cNvPr id="44" name="図 43">
                <a:extLst>
                  <a:ext uri="{FF2B5EF4-FFF2-40B4-BE49-F238E27FC236}">
                    <a16:creationId xmlns:a16="http://schemas.microsoft.com/office/drawing/2014/main" id="{69D93CA2-DC1F-9E10-3200-A40CB2B484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20956636">
                <a:off x="1953788" y="1773780"/>
                <a:ext cx="278296" cy="279537"/>
              </a:xfrm>
              <a:prstGeom prst="rect">
                <a:avLst/>
              </a:prstGeom>
            </p:spPr>
          </p:pic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A6DFCDAA-E0F2-1BEE-C5F7-D0292ECC8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237454">
                <a:off x="2612555" y="1797711"/>
                <a:ext cx="278296" cy="279537"/>
              </a:xfrm>
              <a:prstGeom prst="rect">
                <a:avLst/>
              </a:prstGeom>
            </p:spPr>
          </p:pic>
        </p:grpSp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ADBAD123-282E-E4A0-5AEC-276420AC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6223" y="997722"/>
              <a:ext cx="2540000" cy="2540000"/>
            </a:xfrm>
            <a:prstGeom prst="rect">
              <a:avLst/>
            </a:prstGeom>
          </p:spPr>
        </p:pic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26AF5BED-B8DB-C083-55E7-DDC57D99550D}"/>
              </a:ext>
            </a:extLst>
          </p:cNvPr>
          <p:cNvGrpSpPr/>
          <p:nvPr/>
        </p:nvGrpSpPr>
        <p:grpSpPr>
          <a:xfrm>
            <a:off x="810512" y="740106"/>
            <a:ext cx="5719708" cy="2652483"/>
            <a:chOff x="804006" y="788551"/>
            <a:chExt cx="5719708" cy="2652483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0973FAAC-E5E1-E415-1E1F-04A50D171D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6" y="806116"/>
              <a:ext cx="2424882" cy="2628000"/>
              <a:chOff x="1050404" y="951981"/>
              <a:chExt cx="2076652" cy="2250601"/>
            </a:xfrm>
          </p:grpSpPr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C98F1F0-BD74-5BA3-3D90-EAEB1362F60B}"/>
                  </a:ext>
                </a:extLst>
              </p:cNvPr>
              <p:cNvSpPr/>
              <p:nvPr/>
            </p:nvSpPr>
            <p:spPr>
              <a:xfrm>
                <a:off x="1050404" y="952458"/>
                <a:ext cx="2076652" cy="224052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0D017D9F-8A38-6352-D93D-271F17B514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64475" y="951981"/>
                <a:ext cx="2059439" cy="2250601"/>
              </a:xfrm>
              <a:prstGeom prst="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</p:pic>
        </p:grp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DFA32EC2-7E4F-1649-B5D5-B380DAC6BB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92750" y="788551"/>
              <a:ext cx="2430964" cy="2652483"/>
              <a:chOff x="4423844" y="1078938"/>
              <a:chExt cx="2058448" cy="2246021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D745F8B-9214-E9FA-DF47-524C17BDE73D}"/>
                  </a:ext>
                </a:extLst>
              </p:cNvPr>
              <p:cNvSpPr/>
              <p:nvPr/>
            </p:nvSpPr>
            <p:spPr>
              <a:xfrm>
                <a:off x="4426470" y="1078938"/>
                <a:ext cx="2055822" cy="224602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E56C12C5-5A2B-822B-D9A4-5B11ECC35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23844" y="1093811"/>
                <a:ext cx="2055823" cy="2225290"/>
              </a:xfrm>
              <a:prstGeom prst="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</p:pic>
        </p:grpSp>
      </p:grpSp>
      <p:sp>
        <p:nvSpPr>
          <p:cNvPr id="28" name="角丸四角形 27">
            <a:extLst>
              <a:ext uri="{FF2B5EF4-FFF2-40B4-BE49-F238E27FC236}">
                <a16:creationId xmlns:a16="http://schemas.microsoft.com/office/drawing/2014/main" id="{650699E6-3ED4-42D9-C37B-8652D40DB832}"/>
              </a:ext>
            </a:extLst>
          </p:cNvPr>
          <p:cNvSpPr/>
          <p:nvPr/>
        </p:nvSpPr>
        <p:spPr>
          <a:xfrm>
            <a:off x="395484" y="686078"/>
            <a:ext cx="8304732" cy="2777864"/>
          </a:xfrm>
          <a:prstGeom prst="roundRect">
            <a:avLst/>
          </a:prstGeom>
          <a:solidFill>
            <a:srgbClr val="FFFFFF">
              <a:alpha val="74118"/>
            </a:srgb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6E3E978-3BB8-8854-D0B0-20A933EC3C0A}"/>
              </a:ext>
            </a:extLst>
          </p:cNvPr>
          <p:cNvGrpSpPr/>
          <p:nvPr/>
        </p:nvGrpSpPr>
        <p:grpSpPr>
          <a:xfrm>
            <a:off x="2178104" y="855954"/>
            <a:ext cx="5858905" cy="2478019"/>
            <a:chOff x="1014447" y="710006"/>
            <a:chExt cx="6170013" cy="2753002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284337E6-5633-5DEE-5345-701E63B58B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4447" y="710006"/>
              <a:ext cx="2369018" cy="2753002"/>
              <a:chOff x="1230624" y="869673"/>
              <a:chExt cx="2028810" cy="2357652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2CBAFA87-2695-666C-845D-DB1E4948159E}"/>
                  </a:ext>
                </a:extLst>
              </p:cNvPr>
              <p:cNvSpPr/>
              <p:nvPr/>
            </p:nvSpPr>
            <p:spPr>
              <a:xfrm>
                <a:off x="1230624" y="870151"/>
                <a:ext cx="2026154" cy="235717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459E771E-52C9-1B95-B7E2-83FEF6B90C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3178"/>
              <a:stretch/>
            </p:blipFill>
            <p:spPr>
              <a:xfrm>
                <a:off x="1244698" y="869673"/>
                <a:ext cx="2014736" cy="2340940"/>
              </a:xfrm>
              <a:prstGeom prst="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</p:pic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87ABE-E6F7-50DE-DA7C-CDE635FAE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3406" y="710006"/>
              <a:ext cx="2371054" cy="2745543"/>
              <a:chOff x="5034068" y="1012429"/>
              <a:chExt cx="2007718" cy="2324821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E2A8AC56-733C-E8F5-42C6-9616726713F2}"/>
                  </a:ext>
                </a:extLst>
              </p:cNvPr>
              <p:cNvSpPr/>
              <p:nvPr/>
            </p:nvSpPr>
            <p:spPr>
              <a:xfrm>
                <a:off x="5034068" y="1012429"/>
                <a:ext cx="2007718" cy="232112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D5EE8DEB-4890-C286-AA23-0A0CE929C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46510" y="1021708"/>
                <a:ext cx="1995276" cy="2315542"/>
              </a:xfrm>
              <a:prstGeom prst="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</p:pic>
        </p:grpSp>
      </p:grp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9CC9878-521E-0ACB-8C15-17B7220329BF}"/>
              </a:ext>
            </a:extLst>
          </p:cNvPr>
          <p:cNvSpPr/>
          <p:nvPr/>
        </p:nvSpPr>
        <p:spPr>
          <a:xfrm>
            <a:off x="546022" y="651452"/>
            <a:ext cx="8398334" cy="2794655"/>
          </a:xfrm>
          <a:prstGeom prst="roundRect">
            <a:avLst>
              <a:gd name="adj" fmla="val 0"/>
            </a:avLst>
          </a:prstGeom>
          <a:solidFill>
            <a:srgbClr val="FFFFFF">
              <a:alpha val="74118"/>
            </a:srgb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48491882-6495-4A8A-4B80-347D589BD107}"/>
              </a:ext>
            </a:extLst>
          </p:cNvPr>
          <p:cNvSpPr/>
          <p:nvPr/>
        </p:nvSpPr>
        <p:spPr>
          <a:xfrm>
            <a:off x="1502558" y="991271"/>
            <a:ext cx="6138880" cy="1007526"/>
          </a:xfrm>
          <a:prstGeom prst="roundRect">
            <a:avLst/>
          </a:prstGeom>
          <a:solidFill>
            <a:srgbClr val="FFE9E7"/>
          </a:solidFill>
          <a:ln w="38100">
            <a:solidFill>
              <a:srgbClr val="FF7E7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意図的に感情を表現することは困難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BFC7C9-238B-C151-7237-FF296D65AFCB}"/>
              </a:ext>
            </a:extLst>
          </p:cNvPr>
          <p:cNvSpPr txBox="1"/>
          <p:nvPr/>
        </p:nvSpPr>
        <p:spPr>
          <a:xfrm>
            <a:off x="5939605" y="4614960"/>
            <a:ext cx="2486578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心が通う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コミュニケーション</a:t>
            </a:r>
          </a:p>
        </p:txBody>
      </p:sp>
    </p:spTree>
    <p:extLst>
      <p:ext uri="{BB962C8B-B14F-4D97-AF65-F5344CB8AC3E}">
        <p14:creationId xmlns:p14="http://schemas.microsoft.com/office/powerpoint/2010/main" val="19661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7" grpId="0" animBg="1"/>
      <p:bldP spid="2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56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背景</a:t>
            </a:r>
            <a:r>
              <a:rPr kumimoji="1" lang="en-US" altLang="ja-JP" sz="3600" dirty="0">
                <a:solidFill>
                  <a:schemeClr val="tx2"/>
                </a:solidFill>
                <a:latin typeface="Verdana" pitchFamily="34" charset="0"/>
              </a:rPr>
              <a:t> / </a:t>
            </a:r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目的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A60D229-F46D-5145-77A3-3B6AC56195FE}"/>
              </a:ext>
            </a:extLst>
          </p:cNvPr>
          <p:cNvGrpSpPr/>
          <p:nvPr/>
        </p:nvGrpSpPr>
        <p:grpSpPr>
          <a:xfrm>
            <a:off x="349152" y="2112204"/>
            <a:ext cx="8445696" cy="4678947"/>
            <a:chOff x="349152" y="2112204"/>
            <a:chExt cx="8445696" cy="4678947"/>
          </a:xfrm>
        </p:grpSpPr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6DBED68D-6640-43D8-85DD-0CD3D1DCD48B}"/>
                </a:ext>
              </a:extLst>
            </p:cNvPr>
            <p:cNvGrpSpPr/>
            <p:nvPr/>
          </p:nvGrpSpPr>
          <p:grpSpPr>
            <a:xfrm>
              <a:off x="349152" y="2851163"/>
              <a:ext cx="8445696" cy="3939988"/>
              <a:chOff x="800099" y="1809739"/>
              <a:chExt cx="7543800" cy="3939988"/>
            </a:xfrm>
          </p:grpSpPr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0915C006-B63C-7E7E-3CC8-3B74877BC547}"/>
                  </a:ext>
                </a:extLst>
              </p:cNvPr>
              <p:cNvSpPr/>
              <p:nvPr/>
            </p:nvSpPr>
            <p:spPr>
              <a:xfrm>
                <a:off x="800099" y="1809739"/>
                <a:ext cx="7543800" cy="3939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AE7A1B06-1BCE-B1AA-5FCF-F0B18FCCCBD6}"/>
                  </a:ext>
                </a:extLst>
              </p:cNvPr>
              <p:cNvGrpSpPr/>
              <p:nvPr/>
            </p:nvGrpSpPr>
            <p:grpSpPr>
              <a:xfrm>
                <a:off x="2383973" y="2312856"/>
                <a:ext cx="4674456" cy="2181088"/>
                <a:chOff x="4584174" y="1476085"/>
                <a:chExt cx="4674456" cy="2181088"/>
              </a:xfrm>
            </p:grpSpPr>
            <p:pic>
              <p:nvPicPr>
                <p:cNvPr id="50" name="図 49">
                  <a:extLst>
                    <a:ext uri="{FF2B5EF4-FFF2-40B4-BE49-F238E27FC236}">
                      <a16:creationId xmlns:a16="http://schemas.microsoft.com/office/drawing/2014/main" id="{D48C9057-3EF9-195E-7FF6-1ED2A2F602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5382" b="16693"/>
                <a:stretch/>
              </p:blipFill>
              <p:spPr>
                <a:xfrm>
                  <a:off x="6613945" y="1550805"/>
                  <a:ext cx="2644685" cy="2002601"/>
                </a:xfrm>
                <a:prstGeom prst="rect">
                  <a:avLst/>
                </a:prstGeom>
              </p:spPr>
            </p:pic>
            <p:pic>
              <p:nvPicPr>
                <p:cNvPr id="51" name="図 50">
                  <a:extLst>
                    <a:ext uri="{FF2B5EF4-FFF2-40B4-BE49-F238E27FC236}">
                      <a16:creationId xmlns:a16="http://schemas.microsoft.com/office/drawing/2014/main" id="{95DC7FAB-B7A4-D434-05A7-78503807A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84174" y="1476085"/>
                  <a:ext cx="2002601" cy="2181088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E350E093-D76C-3273-A4BD-B8E59DCDED1A}"/>
                </a:ext>
              </a:extLst>
            </p:cNvPr>
            <p:cNvSpPr txBox="1"/>
            <p:nvPr/>
          </p:nvSpPr>
          <p:spPr>
            <a:xfrm>
              <a:off x="1788306" y="2667432"/>
              <a:ext cx="5737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>
                  <a:solidFill>
                    <a:srgbClr val="FF0000"/>
                  </a:solidFill>
                </a:rPr>
                <a:t>日常的に感情の表現をトレーニング</a:t>
              </a:r>
            </a:p>
          </p:txBody>
        </p:sp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EC5213B0-3827-F5B7-E194-645870D50F19}"/>
                </a:ext>
              </a:extLst>
            </p:cNvPr>
            <p:cNvSpPr/>
            <p:nvPr/>
          </p:nvSpPr>
          <p:spPr>
            <a:xfrm rot="10800000">
              <a:off x="3823323" y="2112204"/>
              <a:ext cx="1667435" cy="257129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B0577C-205A-014B-3AD0-B3156107A34B}"/>
              </a:ext>
            </a:extLst>
          </p:cNvPr>
          <p:cNvSpPr txBox="1"/>
          <p:nvPr/>
        </p:nvSpPr>
        <p:spPr>
          <a:xfrm>
            <a:off x="777966" y="5752458"/>
            <a:ext cx="7588065" cy="954107"/>
          </a:xfrm>
          <a:prstGeom prst="rect">
            <a:avLst/>
          </a:prstGeom>
          <a:solidFill>
            <a:srgbClr val="FF7E79">
              <a:alpha val="9804"/>
            </a:srgbClr>
          </a:solidFill>
          <a:ln w="38100">
            <a:solidFill>
              <a:srgbClr val="FF7E7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感情表現に基づき人とインタラクションする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ロボットを開発する．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05E98968-8803-3490-04C7-4A8572710A13}"/>
              </a:ext>
            </a:extLst>
          </p:cNvPr>
          <p:cNvSpPr/>
          <p:nvPr/>
        </p:nvSpPr>
        <p:spPr>
          <a:xfrm>
            <a:off x="1502558" y="991271"/>
            <a:ext cx="6138880" cy="100752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意図的に感情を表現することは困難</a:t>
            </a:r>
          </a:p>
        </p:txBody>
      </p:sp>
    </p:spTree>
    <p:extLst>
      <p:ext uri="{BB962C8B-B14F-4D97-AF65-F5344CB8AC3E}">
        <p14:creationId xmlns:p14="http://schemas.microsoft.com/office/powerpoint/2010/main" val="33056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9123" y="558968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C7E352-1643-F369-960C-AFE6E6958F0F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F6AEEF-8886-4727-99FF-F54A830521B6}"/>
              </a:ext>
            </a:extLst>
          </p:cNvPr>
          <p:cNvSpPr txBox="1"/>
          <p:nvPr/>
        </p:nvSpPr>
        <p:spPr>
          <a:xfrm>
            <a:off x="546022" y="-11986"/>
            <a:ext cx="509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提案システムの概要　①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C3F67BC-DFF0-AD92-D50F-027C15DA404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7F2B823-595D-6929-0CB7-52BE35CAF2E2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図 44">
            <a:extLst>
              <a:ext uri="{FF2B5EF4-FFF2-40B4-BE49-F238E27FC236}">
                <a16:creationId xmlns:a16="http://schemas.microsoft.com/office/drawing/2014/main" id="{24891DEF-FFB9-E12F-AD64-3F06D5EC3B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80" r="28580" b="73313"/>
          <a:stretch/>
        </p:blipFill>
        <p:spPr>
          <a:xfrm>
            <a:off x="14465" y="4339129"/>
            <a:ext cx="3793762" cy="12040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271243-E373-EB45-9109-A967D597A6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529" y="2481757"/>
            <a:ext cx="1818138" cy="1884483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B7EB293-3A01-D448-933B-EA2902D3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0184" y="1014756"/>
            <a:ext cx="1370966" cy="137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2E6A1B-BE12-4043-A3DE-660246D4196A}"/>
              </a:ext>
            </a:extLst>
          </p:cNvPr>
          <p:cNvSpPr txBox="1"/>
          <p:nvPr/>
        </p:nvSpPr>
        <p:spPr>
          <a:xfrm>
            <a:off x="5565589" y="869242"/>
            <a:ext cx="2154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ロボット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D4742C-9AB1-DD40-8CBA-36E271D6990B}"/>
              </a:ext>
            </a:extLst>
          </p:cNvPr>
          <p:cNvSpPr txBox="1"/>
          <p:nvPr/>
        </p:nvSpPr>
        <p:spPr>
          <a:xfrm>
            <a:off x="401737" y="869242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06CACC-AFAC-3E45-88FF-63E13CD5D156}"/>
              </a:ext>
            </a:extLst>
          </p:cNvPr>
          <p:cNvSpPr txBox="1"/>
          <p:nvPr/>
        </p:nvSpPr>
        <p:spPr>
          <a:xfrm>
            <a:off x="777529" y="5954810"/>
            <a:ext cx="788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u="sng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感情表現に基づくインタラクションを設計</a:t>
            </a:r>
            <a:endParaRPr kumimoji="1" lang="ja-JP" altLang="en-US" sz="3600" u="sng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4D6013-649A-E1DA-EE72-CFD7182FE7C9}"/>
              </a:ext>
            </a:extLst>
          </p:cNvPr>
          <p:cNvSpPr txBox="1"/>
          <p:nvPr/>
        </p:nvSpPr>
        <p:spPr>
          <a:xfrm>
            <a:off x="493135" y="1800947"/>
            <a:ext cx="1463133" cy="584775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kumimoji="1" lang="ja-JP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図 3" descr="座る, ブラシ, テーブル, 猫 が含まれている画像&#10;&#10;自動的に生成された説明">
            <a:extLst>
              <a:ext uri="{FF2B5EF4-FFF2-40B4-BE49-F238E27FC236}">
                <a16:creationId xmlns:a16="http://schemas.microsoft.com/office/drawing/2014/main" id="{714DDA9F-CA22-AA3A-C06F-C8436E614BA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34" b="100000" l="0" r="97490">
                        <a14:foregroundMark x1="0" y1="78079" x2="10114" y2="90960"/>
                        <a14:foregroundMark x1="10190" y1="91073" x2="26008" y2="99887"/>
                        <a14:foregroundMark x1="45551" y1="50621" x2="26464" y2="99887"/>
                        <a14:foregroundMark x1="45627" y1="50621" x2="63574" y2="63390"/>
                        <a14:foregroundMark x1="63574" y1="63390" x2="72167" y2="86554"/>
                        <a14:foregroundMark x1="72167" y1="86554" x2="95894" y2="98757"/>
                        <a14:foregroundMark x1="95894" y1="98757" x2="82053" y2="38192"/>
                        <a14:foregroundMark x1="82053" y1="38192" x2="50342" y2="11525"/>
                        <a14:foregroundMark x1="50342" y1="11525" x2="15133" y2="14915"/>
                        <a14:foregroundMark x1="15133" y1="14915" x2="17490" y2="39548"/>
                        <a14:foregroundMark x1="17490" y1="39548" x2="1293" y2="46667"/>
                        <a14:foregroundMark x1="1217" y1="46667" x2="0" y2="51412"/>
                        <a14:foregroundMark x1="17567" y1="13333" x2="31635" y2="2034"/>
                        <a14:foregroundMark x1="31635" y1="2034" x2="41369" y2="15593"/>
                        <a14:foregroundMark x1="49962" y1="17175" x2="82890" y2="52655"/>
                        <a14:foregroundMark x1="82890" y1="52655" x2="91635" y2="71864"/>
                        <a14:foregroundMark x1="91635" y1="71864" x2="76578" y2="76384"/>
                        <a14:foregroundMark x1="76578" y1="76384" x2="34297" y2="34915"/>
                        <a14:foregroundMark x1="42510" y1="40452" x2="61673" y2="61243"/>
                        <a14:foregroundMark x1="61673" y1="61243" x2="45475" y2="60904"/>
                        <a14:foregroundMark x1="45475" y1="60904" x2="35285" y2="38192"/>
                        <a14:foregroundMark x1="35285" y1="38192" x2="54677" y2="41469"/>
                        <a14:foregroundMark x1="54677" y1="41469" x2="60000" y2="60904"/>
                        <a14:foregroundMark x1="92015" y1="65876" x2="92471" y2="90960"/>
                        <a14:foregroundMark x1="92471" y1="90960" x2="84183" y2="90734"/>
                        <a14:foregroundMark x1="93840" y1="63164" x2="98707" y2="85198"/>
                        <a14:foregroundMark x1="98631" y1="85198" x2="87909" y2="99887"/>
                        <a14:foregroundMark x1="82662" y1="89605" x2="85932" y2="99887"/>
                        <a14:foregroundMark x1="94981" y1="65311" x2="97567" y2="88814"/>
                        <a14:foregroundMark x1="97567" y1="88814" x2="91635" y2="99096"/>
                        <a14:foregroundMark x1="10875" y1="96836" x2="17262" y2="99887"/>
                        <a14:foregroundMark x1="30951" y1="91864" x2="31635" y2="99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724232" y="1938893"/>
            <a:ext cx="3419768" cy="2300807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19B1A06-CCC8-72D1-D98E-4FE642AAB3D1}"/>
              </a:ext>
            </a:extLst>
          </p:cNvPr>
          <p:cNvGrpSpPr>
            <a:grpSpLocks noChangeAspect="1"/>
          </p:cNvGrpSpPr>
          <p:nvPr/>
        </p:nvGrpSpPr>
        <p:grpSpPr>
          <a:xfrm>
            <a:off x="4785756" y="4593955"/>
            <a:ext cx="4138548" cy="1073492"/>
            <a:chOff x="775873" y="5283036"/>
            <a:chExt cx="2960258" cy="767857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D3F4FC11-0198-7331-3652-514A97E49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4070" y="5313904"/>
              <a:ext cx="771716" cy="70612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7869983-621B-8BCB-A030-82F11BAB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873" y="5300399"/>
              <a:ext cx="771716" cy="73313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6405DF01-BA2D-BCB7-1D10-DB5B36B9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2267" y="5283036"/>
              <a:ext cx="771716" cy="767857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1819DD71-23C5-29FC-94E7-141D42ED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4415" y="5338031"/>
              <a:ext cx="771716" cy="67911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D68D18A-A8C9-6836-2CB4-0EE607D8D48D}"/>
              </a:ext>
            </a:extLst>
          </p:cNvPr>
          <p:cNvGrpSpPr/>
          <p:nvPr/>
        </p:nvGrpSpPr>
        <p:grpSpPr>
          <a:xfrm>
            <a:off x="3111552" y="2063749"/>
            <a:ext cx="2527424" cy="2472819"/>
            <a:chOff x="3040302" y="2158749"/>
            <a:chExt cx="2527424" cy="2472819"/>
          </a:xfrm>
        </p:grpSpPr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8BE35ED-1BF2-2EBB-9FC3-AAC2311F63E3}"/>
                </a:ext>
              </a:extLst>
            </p:cNvPr>
            <p:cNvSpPr txBox="1"/>
            <p:nvPr/>
          </p:nvSpPr>
          <p:spPr>
            <a:xfrm>
              <a:off x="3596128" y="2158749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/>
                <a:t>感情表現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0303250-E63E-705C-861B-C9D0DD1808E6}"/>
                </a:ext>
              </a:extLst>
            </p:cNvPr>
            <p:cNvSpPr txBox="1"/>
            <p:nvPr/>
          </p:nvSpPr>
          <p:spPr>
            <a:xfrm>
              <a:off x="3519184" y="4169903"/>
              <a:ext cx="156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行動・反応</a:t>
              </a: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4ED0A3D7-A8A3-947B-056D-AD77A7627C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0302" y="2605148"/>
              <a:ext cx="2527424" cy="1496908"/>
              <a:chOff x="3039304" y="2838305"/>
              <a:chExt cx="2130069" cy="1261568"/>
            </a:xfrm>
          </p:grpSpPr>
          <p:sp>
            <p:nvSpPr>
              <p:cNvPr id="22" name="環状矢印 2">
                <a:extLst>
                  <a:ext uri="{FF2B5EF4-FFF2-40B4-BE49-F238E27FC236}">
                    <a16:creationId xmlns:a16="http://schemas.microsoft.com/office/drawing/2014/main" id="{35B6224E-F6B5-A48E-6610-113E6485D0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05093" y="2835593"/>
                <a:ext cx="1175245" cy="1353315"/>
              </a:xfrm>
              <a:custGeom>
                <a:avLst/>
                <a:gdLst>
                  <a:gd name="connsiteX0" fmla="*/ 82934 w 1145808"/>
                  <a:gd name="connsiteY0" fmla="*/ 572904 h 1145808"/>
                  <a:gd name="connsiteX1" fmla="*/ 525511 w 1145808"/>
                  <a:gd name="connsiteY1" fmla="*/ 85231 h 1145808"/>
                  <a:gd name="connsiteX2" fmla="*/ 1053706 w 1145808"/>
                  <a:gd name="connsiteY2" fmla="*/ 478562 h 1145808"/>
                  <a:gd name="connsiteX3" fmla="*/ 1135053 w 1145808"/>
                  <a:gd name="connsiteY3" fmla="*/ 471918 h 1145808"/>
                  <a:gd name="connsiteX4" fmla="*/ 916339 w 1145808"/>
                  <a:gd name="connsiteY4" fmla="*/ 544850 h 1145808"/>
                  <a:gd name="connsiteX5" fmla="*/ 679919 w 1145808"/>
                  <a:gd name="connsiteY5" fmla="*/ 509096 h 1145808"/>
                  <a:gd name="connsiteX6" fmla="*/ 759277 w 1145808"/>
                  <a:gd name="connsiteY6" fmla="*/ 502614 h 1145808"/>
                  <a:gd name="connsiteX7" fmla="*/ 537180 w 1145808"/>
                  <a:gd name="connsiteY7" fmla="*/ 376947 h 1145808"/>
                  <a:gd name="connsiteX8" fmla="*/ 373717 w 1145808"/>
                  <a:gd name="connsiteY8" fmla="*/ 572904 h 1145808"/>
                  <a:gd name="connsiteX9" fmla="*/ 82934 w 1145808"/>
                  <a:gd name="connsiteY9" fmla="*/ 572904 h 1145808"/>
                  <a:gd name="connsiteX0" fmla="*/ 0 w 1052119"/>
                  <a:gd name="connsiteY0" fmla="*/ 489998 h 566719"/>
                  <a:gd name="connsiteX1" fmla="*/ 442577 w 1052119"/>
                  <a:gd name="connsiteY1" fmla="*/ 2325 h 566719"/>
                  <a:gd name="connsiteX2" fmla="*/ 970772 w 1052119"/>
                  <a:gd name="connsiteY2" fmla="*/ 395656 h 566719"/>
                  <a:gd name="connsiteX3" fmla="*/ 1052119 w 1052119"/>
                  <a:gd name="connsiteY3" fmla="*/ 389012 h 566719"/>
                  <a:gd name="connsiteX4" fmla="*/ 846105 w 1052119"/>
                  <a:gd name="connsiteY4" fmla="*/ 566719 h 566719"/>
                  <a:gd name="connsiteX5" fmla="*/ 596985 w 1052119"/>
                  <a:gd name="connsiteY5" fmla="*/ 426190 h 566719"/>
                  <a:gd name="connsiteX6" fmla="*/ 676343 w 1052119"/>
                  <a:gd name="connsiteY6" fmla="*/ 419708 h 566719"/>
                  <a:gd name="connsiteX7" fmla="*/ 454246 w 1052119"/>
                  <a:gd name="connsiteY7" fmla="*/ 294041 h 566719"/>
                  <a:gd name="connsiteX8" fmla="*/ 290783 w 1052119"/>
                  <a:gd name="connsiteY8" fmla="*/ 489998 h 566719"/>
                  <a:gd name="connsiteX9" fmla="*/ 0 w 1052119"/>
                  <a:gd name="connsiteY9" fmla="*/ 489998 h 56671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36569"/>
                  <a:gd name="connsiteX1" fmla="*/ 442577 w 1052119"/>
                  <a:gd name="connsiteY1" fmla="*/ 2325 h 636569"/>
                  <a:gd name="connsiteX2" fmla="*/ 970772 w 1052119"/>
                  <a:gd name="connsiteY2" fmla="*/ 395656 h 636569"/>
                  <a:gd name="connsiteX3" fmla="*/ 1052119 w 1052119"/>
                  <a:gd name="connsiteY3" fmla="*/ 389012 h 636569"/>
                  <a:gd name="connsiteX4" fmla="*/ 852455 w 1052119"/>
                  <a:gd name="connsiteY4" fmla="*/ 636569 h 636569"/>
                  <a:gd name="connsiteX5" fmla="*/ 596985 w 1052119"/>
                  <a:gd name="connsiteY5" fmla="*/ 426190 h 636569"/>
                  <a:gd name="connsiteX6" fmla="*/ 676343 w 1052119"/>
                  <a:gd name="connsiteY6" fmla="*/ 419708 h 636569"/>
                  <a:gd name="connsiteX7" fmla="*/ 454246 w 1052119"/>
                  <a:gd name="connsiteY7" fmla="*/ 294041 h 636569"/>
                  <a:gd name="connsiteX8" fmla="*/ 290783 w 1052119"/>
                  <a:gd name="connsiteY8" fmla="*/ 489998 h 636569"/>
                  <a:gd name="connsiteX9" fmla="*/ 0 w 1052119"/>
                  <a:gd name="connsiteY9" fmla="*/ 489998 h 63656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62060 w 1052119"/>
                  <a:gd name="connsiteY5" fmla="*/ 429365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93394"/>
                  <a:gd name="connsiteY0" fmla="*/ 489998 h 620694"/>
                  <a:gd name="connsiteX1" fmla="*/ 442577 w 1093394"/>
                  <a:gd name="connsiteY1" fmla="*/ 2325 h 620694"/>
                  <a:gd name="connsiteX2" fmla="*/ 970772 w 1093394"/>
                  <a:gd name="connsiteY2" fmla="*/ 395656 h 620694"/>
                  <a:gd name="connsiteX3" fmla="*/ 1093394 w 1093394"/>
                  <a:gd name="connsiteY3" fmla="*/ 385837 h 620694"/>
                  <a:gd name="connsiteX4" fmla="*/ 852455 w 1093394"/>
                  <a:gd name="connsiteY4" fmla="*/ 620694 h 620694"/>
                  <a:gd name="connsiteX5" fmla="*/ 562060 w 1093394"/>
                  <a:gd name="connsiteY5" fmla="*/ 429365 h 620694"/>
                  <a:gd name="connsiteX6" fmla="*/ 676343 w 1093394"/>
                  <a:gd name="connsiteY6" fmla="*/ 419708 h 620694"/>
                  <a:gd name="connsiteX7" fmla="*/ 454246 w 1093394"/>
                  <a:gd name="connsiteY7" fmla="*/ 294041 h 620694"/>
                  <a:gd name="connsiteX8" fmla="*/ 290783 w 1093394"/>
                  <a:gd name="connsiteY8" fmla="*/ 489998 h 620694"/>
                  <a:gd name="connsiteX9" fmla="*/ 0 w 1093394"/>
                  <a:gd name="connsiteY9" fmla="*/ 489998 h 620694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10978 w 1093394"/>
                  <a:gd name="connsiteY9" fmla="*/ 1259062 h 1259062"/>
                  <a:gd name="connsiteX10" fmla="*/ 0 w 1093394"/>
                  <a:gd name="connsiteY10" fmla="*/ 489998 h 1259062"/>
                  <a:gd name="connsiteX0" fmla="*/ 0 w 1093394"/>
                  <a:gd name="connsiteY0" fmla="*/ 489998 h 1329101"/>
                  <a:gd name="connsiteX1" fmla="*/ 442577 w 1093394"/>
                  <a:gd name="connsiteY1" fmla="*/ 2325 h 1329101"/>
                  <a:gd name="connsiteX2" fmla="*/ 970772 w 1093394"/>
                  <a:gd name="connsiteY2" fmla="*/ 395656 h 1329101"/>
                  <a:gd name="connsiteX3" fmla="*/ 1093394 w 1093394"/>
                  <a:gd name="connsiteY3" fmla="*/ 385837 h 1329101"/>
                  <a:gd name="connsiteX4" fmla="*/ 852455 w 1093394"/>
                  <a:gd name="connsiteY4" fmla="*/ 620694 h 1329101"/>
                  <a:gd name="connsiteX5" fmla="*/ 562060 w 1093394"/>
                  <a:gd name="connsiteY5" fmla="*/ 429365 h 1329101"/>
                  <a:gd name="connsiteX6" fmla="*/ 676343 w 1093394"/>
                  <a:gd name="connsiteY6" fmla="*/ 419708 h 1329101"/>
                  <a:gd name="connsiteX7" fmla="*/ 454246 w 1093394"/>
                  <a:gd name="connsiteY7" fmla="*/ 294041 h 1329101"/>
                  <a:gd name="connsiteX8" fmla="*/ 290783 w 1093394"/>
                  <a:gd name="connsiteY8" fmla="*/ 489998 h 1329101"/>
                  <a:gd name="connsiteX9" fmla="*/ 287203 w 1093394"/>
                  <a:gd name="connsiteY9" fmla="*/ 1254300 h 1329101"/>
                  <a:gd name="connsiteX10" fmla="*/ 10978 w 1093394"/>
                  <a:gd name="connsiteY10" fmla="*/ 1259062 h 1329101"/>
                  <a:gd name="connsiteX11" fmla="*/ 0 w 1093394"/>
                  <a:gd name="connsiteY11" fmla="*/ 489998 h 1329101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6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2670"/>
                  <a:gd name="connsiteX1" fmla="*/ 442577 w 1093394"/>
                  <a:gd name="connsiteY1" fmla="*/ 2325 h 1262670"/>
                  <a:gd name="connsiteX2" fmla="*/ 970772 w 1093394"/>
                  <a:gd name="connsiteY2" fmla="*/ 395656 h 1262670"/>
                  <a:gd name="connsiteX3" fmla="*/ 1093394 w 1093394"/>
                  <a:gd name="connsiteY3" fmla="*/ 385837 h 1262670"/>
                  <a:gd name="connsiteX4" fmla="*/ 852455 w 1093394"/>
                  <a:gd name="connsiteY4" fmla="*/ 620694 h 1262670"/>
                  <a:gd name="connsiteX5" fmla="*/ 562060 w 1093394"/>
                  <a:gd name="connsiteY5" fmla="*/ 429365 h 1262670"/>
                  <a:gd name="connsiteX6" fmla="*/ 676343 w 1093394"/>
                  <a:gd name="connsiteY6" fmla="*/ 419708 h 1262670"/>
                  <a:gd name="connsiteX7" fmla="*/ 454246 w 1093394"/>
                  <a:gd name="connsiteY7" fmla="*/ 294041 h 1262670"/>
                  <a:gd name="connsiteX8" fmla="*/ 290783 w 1093394"/>
                  <a:gd name="connsiteY8" fmla="*/ 489998 h 1262670"/>
                  <a:gd name="connsiteX9" fmla="*/ 287209 w 1093394"/>
                  <a:gd name="connsiteY9" fmla="*/ 1259062 h 1262670"/>
                  <a:gd name="connsiteX10" fmla="*/ 10978 w 1093394"/>
                  <a:gd name="connsiteY10" fmla="*/ 1259062 h 1262670"/>
                  <a:gd name="connsiteX11" fmla="*/ 0 w 1093394"/>
                  <a:gd name="connsiteY11" fmla="*/ 489998 h 1262670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4086 w 1097480"/>
                  <a:gd name="connsiteY0" fmla="*/ 489998 h 1259062"/>
                  <a:gd name="connsiteX1" fmla="*/ 446663 w 1097480"/>
                  <a:gd name="connsiteY1" fmla="*/ 2325 h 1259062"/>
                  <a:gd name="connsiteX2" fmla="*/ 974858 w 1097480"/>
                  <a:gd name="connsiteY2" fmla="*/ 395656 h 1259062"/>
                  <a:gd name="connsiteX3" fmla="*/ 1097480 w 1097480"/>
                  <a:gd name="connsiteY3" fmla="*/ 385837 h 1259062"/>
                  <a:gd name="connsiteX4" fmla="*/ 856541 w 1097480"/>
                  <a:gd name="connsiteY4" fmla="*/ 620694 h 1259062"/>
                  <a:gd name="connsiteX5" fmla="*/ 566146 w 1097480"/>
                  <a:gd name="connsiteY5" fmla="*/ 429365 h 1259062"/>
                  <a:gd name="connsiteX6" fmla="*/ 680429 w 1097480"/>
                  <a:gd name="connsiteY6" fmla="*/ 419708 h 1259062"/>
                  <a:gd name="connsiteX7" fmla="*/ 458332 w 1097480"/>
                  <a:gd name="connsiteY7" fmla="*/ 294041 h 1259062"/>
                  <a:gd name="connsiteX8" fmla="*/ 294869 w 1097480"/>
                  <a:gd name="connsiteY8" fmla="*/ 489998 h 1259062"/>
                  <a:gd name="connsiteX9" fmla="*/ 291295 w 1097480"/>
                  <a:gd name="connsiteY9" fmla="*/ 1259062 h 1259062"/>
                  <a:gd name="connsiteX10" fmla="*/ 777 w 1097480"/>
                  <a:gd name="connsiteY10" fmla="*/ 1259062 h 1259062"/>
                  <a:gd name="connsiteX11" fmla="*/ 4086 w 1097480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25267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859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621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3394" h="1259062">
                    <a:moveTo>
                      <a:pt x="0" y="489998"/>
                    </a:moveTo>
                    <a:cubicBezTo>
                      <a:pt x="0" y="237752"/>
                      <a:pt x="191513" y="26724"/>
                      <a:pt x="442577" y="2325"/>
                    </a:cubicBezTo>
                    <a:cubicBezTo>
                      <a:pt x="693641" y="-22074"/>
                      <a:pt x="922203" y="148130"/>
                      <a:pt x="970772" y="395656"/>
                    </a:cubicBezTo>
                    <a:lnTo>
                      <a:pt x="1093394" y="385837"/>
                    </a:lnTo>
                    <a:lnTo>
                      <a:pt x="852455" y="620694"/>
                    </a:lnTo>
                    <a:lnTo>
                      <a:pt x="562060" y="429365"/>
                    </a:lnTo>
                    <a:lnTo>
                      <a:pt x="676343" y="419708"/>
                    </a:lnTo>
                    <a:cubicBezTo>
                      <a:pt x="642385" y="329670"/>
                      <a:pt x="548914" y="276782"/>
                      <a:pt x="454246" y="294041"/>
                    </a:cubicBezTo>
                    <a:cubicBezTo>
                      <a:pt x="359578" y="311300"/>
                      <a:pt x="286879" y="420442"/>
                      <a:pt x="290783" y="489998"/>
                    </a:cubicBezTo>
                    <a:cubicBezTo>
                      <a:pt x="285171" y="592891"/>
                      <a:pt x="286218" y="1116598"/>
                      <a:pt x="282447" y="1259062"/>
                    </a:cubicBezTo>
                    <a:cubicBezTo>
                      <a:pt x="230057" y="1257475"/>
                      <a:pt x="63369" y="1258268"/>
                      <a:pt x="1454" y="1254300"/>
                    </a:cubicBezTo>
                    <a:cubicBezTo>
                      <a:pt x="-2202" y="1102720"/>
                      <a:pt x="3659" y="608241"/>
                      <a:pt x="0" y="48999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環状矢印 2">
                <a:extLst>
                  <a:ext uri="{FF2B5EF4-FFF2-40B4-BE49-F238E27FC236}">
                    <a16:creationId xmlns:a16="http://schemas.microsoft.com/office/drawing/2014/main" id="{7F348DC1-2CB5-F44C-3487-D2CA6CAB7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128339" y="2749270"/>
                <a:ext cx="1175245" cy="1353315"/>
              </a:xfrm>
              <a:custGeom>
                <a:avLst/>
                <a:gdLst>
                  <a:gd name="connsiteX0" fmla="*/ 82934 w 1145808"/>
                  <a:gd name="connsiteY0" fmla="*/ 572904 h 1145808"/>
                  <a:gd name="connsiteX1" fmla="*/ 525511 w 1145808"/>
                  <a:gd name="connsiteY1" fmla="*/ 85231 h 1145808"/>
                  <a:gd name="connsiteX2" fmla="*/ 1053706 w 1145808"/>
                  <a:gd name="connsiteY2" fmla="*/ 478562 h 1145808"/>
                  <a:gd name="connsiteX3" fmla="*/ 1135053 w 1145808"/>
                  <a:gd name="connsiteY3" fmla="*/ 471918 h 1145808"/>
                  <a:gd name="connsiteX4" fmla="*/ 916339 w 1145808"/>
                  <a:gd name="connsiteY4" fmla="*/ 544850 h 1145808"/>
                  <a:gd name="connsiteX5" fmla="*/ 679919 w 1145808"/>
                  <a:gd name="connsiteY5" fmla="*/ 509096 h 1145808"/>
                  <a:gd name="connsiteX6" fmla="*/ 759277 w 1145808"/>
                  <a:gd name="connsiteY6" fmla="*/ 502614 h 1145808"/>
                  <a:gd name="connsiteX7" fmla="*/ 537180 w 1145808"/>
                  <a:gd name="connsiteY7" fmla="*/ 376947 h 1145808"/>
                  <a:gd name="connsiteX8" fmla="*/ 373717 w 1145808"/>
                  <a:gd name="connsiteY8" fmla="*/ 572904 h 1145808"/>
                  <a:gd name="connsiteX9" fmla="*/ 82934 w 1145808"/>
                  <a:gd name="connsiteY9" fmla="*/ 572904 h 1145808"/>
                  <a:gd name="connsiteX0" fmla="*/ 0 w 1052119"/>
                  <a:gd name="connsiteY0" fmla="*/ 489998 h 566719"/>
                  <a:gd name="connsiteX1" fmla="*/ 442577 w 1052119"/>
                  <a:gd name="connsiteY1" fmla="*/ 2325 h 566719"/>
                  <a:gd name="connsiteX2" fmla="*/ 970772 w 1052119"/>
                  <a:gd name="connsiteY2" fmla="*/ 395656 h 566719"/>
                  <a:gd name="connsiteX3" fmla="*/ 1052119 w 1052119"/>
                  <a:gd name="connsiteY3" fmla="*/ 389012 h 566719"/>
                  <a:gd name="connsiteX4" fmla="*/ 846105 w 1052119"/>
                  <a:gd name="connsiteY4" fmla="*/ 566719 h 566719"/>
                  <a:gd name="connsiteX5" fmla="*/ 596985 w 1052119"/>
                  <a:gd name="connsiteY5" fmla="*/ 426190 h 566719"/>
                  <a:gd name="connsiteX6" fmla="*/ 676343 w 1052119"/>
                  <a:gd name="connsiteY6" fmla="*/ 419708 h 566719"/>
                  <a:gd name="connsiteX7" fmla="*/ 454246 w 1052119"/>
                  <a:gd name="connsiteY7" fmla="*/ 294041 h 566719"/>
                  <a:gd name="connsiteX8" fmla="*/ 290783 w 1052119"/>
                  <a:gd name="connsiteY8" fmla="*/ 489998 h 566719"/>
                  <a:gd name="connsiteX9" fmla="*/ 0 w 1052119"/>
                  <a:gd name="connsiteY9" fmla="*/ 489998 h 56671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36569"/>
                  <a:gd name="connsiteX1" fmla="*/ 442577 w 1052119"/>
                  <a:gd name="connsiteY1" fmla="*/ 2325 h 636569"/>
                  <a:gd name="connsiteX2" fmla="*/ 970772 w 1052119"/>
                  <a:gd name="connsiteY2" fmla="*/ 395656 h 636569"/>
                  <a:gd name="connsiteX3" fmla="*/ 1052119 w 1052119"/>
                  <a:gd name="connsiteY3" fmla="*/ 389012 h 636569"/>
                  <a:gd name="connsiteX4" fmla="*/ 852455 w 1052119"/>
                  <a:gd name="connsiteY4" fmla="*/ 636569 h 636569"/>
                  <a:gd name="connsiteX5" fmla="*/ 596985 w 1052119"/>
                  <a:gd name="connsiteY5" fmla="*/ 426190 h 636569"/>
                  <a:gd name="connsiteX6" fmla="*/ 676343 w 1052119"/>
                  <a:gd name="connsiteY6" fmla="*/ 419708 h 636569"/>
                  <a:gd name="connsiteX7" fmla="*/ 454246 w 1052119"/>
                  <a:gd name="connsiteY7" fmla="*/ 294041 h 636569"/>
                  <a:gd name="connsiteX8" fmla="*/ 290783 w 1052119"/>
                  <a:gd name="connsiteY8" fmla="*/ 489998 h 636569"/>
                  <a:gd name="connsiteX9" fmla="*/ 0 w 1052119"/>
                  <a:gd name="connsiteY9" fmla="*/ 489998 h 63656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62060 w 1052119"/>
                  <a:gd name="connsiteY5" fmla="*/ 429365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93394"/>
                  <a:gd name="connsiteY0" fmla="*/ 489998 h 620694"/>
                  <a:gd name="connsiteX1" fmla="*/ 442577 w 1093394"/>
                  <a:gd name="connsiteY1" fmla="*/ 2325 h 620694"/>
                  <a:gd name="connsiteX2" fmla="*/ 970772 w 1093394"/>
                  <a:gd name="connsiteY2" fmla="*/ 395656 h 620694"/>
                  <a:gd name="connsiteX3" fmla="*/ 1093394 w 1093394"/>
                  <a:gd name="connsiteY3" fmla="*/ 385837 h 620694"/>
                  <a:gd name="connsiteX4" fmla="*/ 852455 w 1093394"/>
                  <a:gd name="connsiteY4" fmla="*/ 620694 h 620694"/>
                  <a:gd name="connsiteX5" fmla="*/ 562060 w 1093394"/>
                  <a:gd name="connsiteY5" fmla="*/ 429365 h 620694"/>
                  <a:gd name="connsiteX6" fmla="*/ 676343 w 1093394"/>
                  <a:gd name="connsiteY6" fmla="*/ 419708 h 620694"/>
                  <a:gd name="connsiteX7" fmla="*/ 454246 w 1093394"/>
                  <a:gd name="connsiteY7" fmla="*/ 294041 h 620694"/>
                  <a:gd name="connsiteX8" fmla="*/ 290783 w 1093394"/>
                  <a:gd name="connsiteY8" fmla="*/ 489998 h 620694"/>
                  <a:gd name="connsiteX9" fmla="*/ 0 w 1093394"/>
                  <a:gd name="connsiteY9" fmla="*/ 489998 h 620694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10978 w 1093394"/>
                  <a:gd name="connsiteY9" fmla="*/ 1259062 h 1259062"/>
                  <a:gd name="connsiteX10" fmla="*/ 0 w 1093394"/>
                  <a:gd name="connsiteY10" fmla="*/ 489998 h 1259062"/>
                  <a:gd name="connsiteX0" fmla="*/ 0 w 1093394"/>
                  <a:gd name="connsiteY0" fmla="*/ 489998 h 1329101"/>
                  <a:gd name="connsiteX1" fmla="*/ 442577 w 1093394"/>
                  <a:gd name="connsiteY1" fmla="*/ 2325 h 1329101"/>
                  <a:gd name="connsiteX2" fmla="*/ 970772 w 1093394"/>
                  <a:gd name="connsiteY2" fmla="*/ 395656 h 1329101"/>
                  <a:gd name="connsiteX3" fmla="*/ 1093394 w 1093394"/>
                  <a:gd name="connsiteY3" fmla="*/ 385837 h 1329101"/>
                  <a:gd name="connsiteX4" fmla="*/ 852455 w 1093394"/>
                  <a:gd name="connsiteY4" fmla="*/ 620694 h 1329101"/>
                  <a:gd name="connsiteX5" fmla="*/ 562060 w 1093394"/>
                  <a:gd name="connsiteY5" fmla="*/ 429365 h 1329101"/>
                  <a:gd name="connsiteX6" fmla="*/ 676343 w 1093394"/>
                  <a:gd name="connsiteY6" fmla="*/ 419708 h 1329101"/>
                  <a:gd name="connsiteX7" fmla="*/ 454246 w 1093394"/>
                  <a:gd name="connsiteY7" fmla="*/ 294041 h 1329101"/>
                  <a:gd name="connsiteX8" fmla="*/ 290783 w 1093394"/>
                  <a:gd name="connsiteY8" fmla="*/ 489998 h 1329101"/>
                  <a:gd name="connsiteX9" fmla="*/ 287203 w 1093394"/>
                  <a:gd name="connsiteY9" fmla="*/ 1254300 h 1329101"/>
                  <a:gd name="connsiteX10" fmla="*/ 10978 w 1093394"/>
                  <a:gd name="connsiteY10" fmla="*/ 1259062 h 1329101"/>
                  <a:gd name="connsiteX11" fmla="*/ 0 w 1093394"/>
                  <a:gd name="connsiteY11" fmla="*/ 489998 h 1329101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6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2670"/>
                  <a:gd name="connsiteX1" fmla="*/ 442577 w 1093394"/>
                  <a:gd name="connsiteY1" fmla="*/ 2325 h 1262670"/>
                  <a:gd name="connsiteX2" fmla="*/ 970772 w 1093394"/>
                  <a:gd name="connsiteY2" fmla="*/ 395656 h 1262670"/>
                  <a:gd name="connsiteX3" fmla="*/ 1093394 w 1093394"/>
                  <a:gd name="connsiteY3" fmla="*/ 385837 h 1262670"/>
                  <a:gd name="connsiteX4" fmla="*/ 852455 w 1093394"/>
                  <a:gd name="connsiteY4" fmla="*/ 620694 h 1262670"/>
                  <a:gd name="connsiteX5" fmla="*/ 562060 w 1093394"/>
                  <a:gd name="connsiteY5" fmla="*/ 429365 h 1262670"/>
                  <a:gd name="connsiteX6" fmla="*/ 676343 w 1093394"/>
                  <a:gd name="connsiteY6" fmla="*/ 419708 h 1262670"/>
                  <a:gd name="connsiteX7" fmla="*/ 454246 w 1093394"/>
                  <a:gd name="connsiteY7" fmla="*/ 294041 h 1262670"/>
                  <a:gd name="connsiteX8" fmla="*/ 290783 w 1093394"/>
                  <a:gd name="connsiteY8" fmla="*/ 489998 h 1262670"/>
                  <a:gd name="connsiteX9" fmla="*/ 287209 w 1093394"/>
                  <a:gd name="connsiteY9" fmla="*/ 1259062 h 1262670"/>
                  <a:gd name="connsiteX10" fmla="*/ 10978 w 1093394"/>
                  <a:gd name="connsiteY10" fmla="*/ 1259062 h 1262670"/>
                  <a:gd name="connsiteX11" fmla="*/ 0 w 1093394"/>
                  <a:gd name="connsiteY11" fmla="*/ 489998 h 1262670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4086 w 1097480"/>
                  <a:gd name="connsiteY0" fmla="*/ 489998 h 1259062"/>
                  <a:gd name="connsiteX1" fmla="*/ 446663 w 1097480"/>
                  <a:gd name="connsiteY1" fmla="*/ 2325 h 1259062"/>
                  <a:gd name="connsiteX2" fmla="*/ 974858 w 1097480"/>
                  <a:gd name="connsiteY2" fmla="*/ 395656 h 1259062"/>
                  <a:gd name="connsiteX3" fmla="*/ 1097480 w 1097480"/>
                  <a:gd name="connsiteY3" fmla="*/ 385837 h 1259062"/>
                  <a:gd name="connsiteX4" fmla="*/ 856541 w 1097480"/>
                  <a:gd name="connsiteY4" fmla="*/ 620694 h 1259062"/>
                  <a:gd name="connsiteX5" fmla="*/ 566146 w 1097480"/>
                  <a:gd name="connsiteY5" fmla="*/ 429365 h 1259062"/>
                  <a:gd name="connsiteX6" fmla="*/ 680429 w 1097480"/>
                  <a:gd name="connsiteY6" fmla="*/ 419708 h 1259062"/>
                  <a:gd name="connsiteX7" fmla="*/ 458332 w 1097480"/>
                  <a:gd name="connsiteY7" fmla="*/ 294041 h 1259062"/>
                  <a:gd name="connsiteX8" fmla="*/ 294869 w 1097480"/>
                  <a:gd name="connsiteY8" fmla="*/ 489998 h 1259062"/>
                  <a:gd name="connsiteX9" fmla="*/ 291295 w 1097480"/>
                  <a:gd name="connsiteY9" fmla="*/ 1259062 h 1259062"/>
                  <a:gd name="connsiteX10" fmla="*/ 777 w 1097480"/>
                  <a:gd name="connsiteY10" fmla="*/ 1259062 h 1259062"/>
                  <a:gd name="connsiteX11" fmla="*/ 4086 w 1097480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25267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859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621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3394" h="1259062">
                    <a:moveTo>
                      <a:pt x="0" y="489998"/>
                    </a:moveTo>
                    <a:cubicBezTo>
                      <a:pt x="0" y="237752"/>
                      <a:pt x="191513" y="26724"/>
                      <a:pt x="442577" y="2325"/>
                    </a:cubicBezTo>
                    <a:cubicBezTo>
                      <a:pt x="693641" y="-22074"/>
                      <a:pt x="922203" y="148130"/>
                      <a:pt x="970772" y="395656"/>
                    </a:cubicBezTo>
                    <a:lnTo>
                      <a:pt x="1093394" y="385837"/>
                    </a:lnTo>
                    <a:lnTo>
                      <a:pt x="852455" y="620694"/>
                    </a:lnTo>
                    <a:lnTo>
                      <a:pt x="562060" y="429365"/>
                    </a:lnTo>
                    <a:lnTo>
                      <a:pt x="676343" y="419708"/>
                    </a:lnTo>
                    <a:cubicBezTo>
                      <a:pt x="642385" y="329670"/>
                      <a:pt x="548914" y="276782"/>
                      <a:pt x="454246" y="294041"/>
                    </a:cubicBezTo>
                    <a:cubicBezTo>
                      <a:pt x="359578" y="311300"/>
                      <a:pt x="286879" y="420442"/>
                      <a:pt x="290783" y="489998"/>
                    </a:cubicBezTo>
                    <a:cubicBezTo>
                      <a:pt x="285171" y="592891"/>
                      <a:pt x="286218" y="1116598"/>
                      <a:pt x="282447" y="1259062"/>
                    </a:cubicBezTo>
                    <a:cubicBezTo>
                      <a:pt x="230057" y="1257475"/>
                      <a:pt x="63369" y="1258268"/>
                      <a:pt x="1454" y="1254300"/>
                    </a:cubicBezTo>
                    <a:cubicBezTo>
                      <a:pt x="-2202" y="1102720"/>
                      <a:pt x="3659" y="608241"/>
                      <a:pt x="0" y="48999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434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9123" y="558968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C7E352-1643-F369-960C-AFE6E6958F0F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F6AEEF-8886-4727-99FF-F54A830521B6}"/>
              </a:ext>
            </a:extLst>
          </p:cNvPr>
          <p:cNvSpPr txBox="1"/>
          <p:nvPr/>
        </p:nvSpPr>
        <p:spPr>
          <a:xfrm>
            <a:off x="546021" y="-11986"/>
            <a:ext cx="531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提案システムの概要　②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C3F67BC-DFF0-AD92-D50F-027C15DA404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7F2B823-595D-6929-0CB7-52BE35CAF2E2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図 44">
            <a:extLst>
              <a:ext uri="{FF2B5EF4-FFF2-40B4-BE49-F238E27FC236}">
                <a16:creationId xmlns:a16="http://schemas.microsoft.com/office/drawing/2014/main" id="{24891DEF-FFB9-E12F-AD64-3F06D5EC3B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80" r="28580" b="73313"/>
          <a:stretch/>
        </p:blipFill>
        <p:spPr>
          <a:xfrm>
            <a:off x="14465" y="4339129"/>
            <a:ext cx="3793762" cy="12040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271243-E373-EB45-9109-A967D597A6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529" y="2481757"/>
            <a:ext cx="1818138" cy="1884483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B7EB293-3A01-D448-933B-EA2902D3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0184" y="1014756"/>
            <a:ext cx="1370966" cy="137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2E6A1B-BE12-4043-A3DE-660246D4196A}"/>
              </a:ext>
            </a:extLst>
          </p:cNvPr>
          <p:cNvSpPr txBox="1"/>
          <p:nvPr/>
        </p:nvSpPr>
        <p:spPr>
          <a:xfrm>
            <a:off x="5565589" y="869242"/>
            <a:ext cx="2154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ロボット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D4742C-9AB1-DD40-8CBA-36E271D6990B}"/>
              </a:ext>
            </a:extLst>
          </p:cNvPr>
          <p:cNvSpPr txBox="1"/>
          <p:nvPr/>
        </p:nvSpPr>
        <p:spPr>
          <a:xfrm>
            <a:off x="401737" y="869242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06CACC-AFAC-3E45-88FF-63E13CD5D156}"/>
              </a:ext>
            </a:extLst>
          </p:cNvPr>
          <p:cNvSpPr txBox="1"/>
          <p:nvPr/>
        </p:nvSpPr>
        <p:spPr>
          <a:xfrm>
            <a:off x="777529" y="5954810"/>
            <a:ext cx="788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u="sng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感情表現に基づくインタラクションを設計</a:t>
            </a:r>
            <a:endParaRPr kumimoji="1" lang="ja-JP" altLang="en-US" sz="3600" u="sng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4D6013-649A-E1DA-EE72-CFD7182FE7C9}"/>
              </a:ext>
            </a:extLst>
          </p:cNvPr>
          <p:cNvSpPr txBox="1"/>
          <p:nvPr/>
        </p:nvSpPr>
        <p:spPr>
          <a:xfrm>
            <a:off x="493135" y="1800947"/>
            <a:ext cx="1463133" cy="584775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kumimoji="1" lang="ja-JP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図 7" descr="フロント, 小さい, 猫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F1BDFA2-C842-A34E-8426-C567D1CF67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292" l="0" r="89068">
                        <a14:foregroundMark x1="57878" y1="14379" x2="61254" y2="36975"/>
                        <a14:foregroundMark x1="61254" y1="36975" x2="49678" y2="27544"/>
                        <a14:foregroundMark x1="49678" y1="27544" x2="58199" y2="13352"/>
                        <a14:foregroundMark x1="58199" y1="13352" x2="81350" y2="7656"/>
                        <a14:foregroundMark x1="81350" y1="7656" x2="93569" y2="29785"/>
                        <a14:foregroundMark x1="93569" y1="29785" x2="77331" y2="90756"/>
                        <a14:foregroundMark x1="77331" y1="90756" x2="57395" y2="82073"/>
                        <a14:foregroundMark x1="57395" y1="82073" x2="51447" y2="31839"/>
                        <a14:foregroundMark x1="51447" y1="31839" x2="54019" y2="25584"/>
                        <a14:foregroundMark x1="52733" y1="90663" x2="61897" y2="98786"/>
                        <a14:foregroundMark x1="61897" y1="98786" x2="77814" y2="99346"/>
                        <a14:foregroundMark x1="77814" y1="99346" x2="88103" y2="92063"/>
                        <a14:foregroundMark x1="88103" y1="92063" x2="87781" y2="91130"/>
                        <a14:foregroundMark x1="83441" y1="94491" x2="64148" y2="99533"/>
                        <a14:foregroundMark x1="64148" y1="99533" x2="52090" y2="93277"/>
                        <a14:foregroundMark x1="52090" y1="93277" x2="51929" y2="92250"/>
                        <a14:foregroundMark x1="81994" y1="95145" x2="65595" y2="97386"/>
                        <a14:foregroundMark x1="65595" y1="97386" x2="52733" y2="94024"/>
                        <a14:foregroundMark x1="1768" y1="1494" x2="2894" y2="37722"/>
                        <a14:foregroundMark x1="2894" y1="37722" x2="21061" y2="50420"/>
                        <a14:foregroundMark x1="21061" y1="50420" x2="29743" y2="40990"/>
                        <a14:foregroundMark x1="29743" y1="40990" x2="43087" y2="34641"/>
                        <a14:foregroundMark x1="43087" y1="34641" x2="54823" y2="23063"/>
                        <a14:foregroundMark x1="54823" y1="23063" x2="28296" y2="6443"/>
                        <a14:foregroundMark x1="28296" y1="6443" x2="3537" y2="5135"/>
                        <a14:foregroundMark x1="3537" y1="5135" x2="1768" y2="5322"/>
                        <a14:foregroundMark x1="7717" y1="14753" x2="8199" y2="31373"/>
                        <a14:foregroundMark x1="8199" y1="31373" x2="30868" y2="33240"/>
                        <a14:foregroundMark x1="30868" y1="33240" x2="49357" y2="16713"/>
                        <a14:foregroundMark x1="49357" y1="16713" x2="27814" y2="6069"/>
                        <a14:foregroundMark x1="27814" y1="6069" x2="14952" y2="11951"/>
                        <a14:foregroundMark x1="14952" y1="11951" x2="11254" y2="22689"/>
                        <a14:foregroundMark x1="11254" y1="22689" x2="13505" y2="30345"/>
                        <a14:foregroundMark x1="0" y1="51167" x2="15756" y2="53688"/>
                        <a14:foregroundMark x1="15916" y1="53782" x2="22026" y2="44258"/>
                        <a14:foregroundMark x1="22026" y1="44258" x2="44534" y2="40710"/>
                        <a14:foregroundMark x1="44534" y1="40710" x2="45498" y2="12979"/>
                        <a14:foregroundMark x1="45498" y1="12979" x2="27492" y2="11578"/>
                        <a14:foregroundMark x1="18489" y1="0" x2="27331" y2="11485"/>
                        <a14:backgroundMark x1="3376" y1="57049" x2="38424" y2="57236"/>
                        <a14:backgroundMark x1="38424" y1="57236" x2="30547" y2="66947"/>
                        <a14:backgroundMark x1="30547" y1="66947" x2="26688" y2="80766"/>
                        <a14:backgroundMark x1="26688" y1="80766" x2="7235" y2="84314"/>
                        <a14:backgroundMark x1="7235" y1="84314" x2="1608" y2="74416"/>
                        <a14:backgroundMark x1="1608" y1="74416" x2="3376" y2="61251"/>
                        <a14:backgroundMark x1="3376" y1="61251" x2="14630" y2="60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442480" y="1800947"/>
            <a:ext cx="1615933" cy="2730897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28595216-870A-05EE-0E49-C72F97A69520}"/>
              </a:ext>
            </a:extLst>
          </p:cNvPr>
          <p:cNvGrpSpPr>
            <a:grpSpLocks noChangeAspect="1"/>
          </p:cNvGrpSpPr>
          <p:nvPr/>
        </p:nvGrpSpPr>
        <p:grpSpPr>
          <a:xfrm>
            <a:off x="4785756" y="4593955"/>
            <a:ext cx="4138548" cy="1073492"/>
            <a:chOff x="775873" y="5283036"/>
            <a:chExt cx="2960258" cy="767857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F6C927D2-F671-B7C4-0E25-65EDFD249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4070" y="5313904"/>
              <a:ext cx="771716" cy="70612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A89E1950-FF47-69A3-6931-05378927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873" y="5300399"/>
              <a:ext cx="771716" cy="733130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8391963B-06E9-8CD7-F100-B18B49A28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2267" y="5283036"/>
              <a:ext cx="771716" cy="767857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96625502-7CD5-1E71-5C22-3D147862E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4415" y="5338031"/>
              <a:ext cx="771716" cy="679110"/>
            </a:xfrm>
            <a:prstGeom prst="rect">
              <a:avLst/>
            </a:prstGeom>
          </p:spPr>
        </p:pic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957F8DD0-EDB5-5B6E-4784-C45030D6659C}"/>
              </a:ext>
            </a:extLst>
          </p:cNvPr>
          <p:cNvGrpSpPr/>
          <p:nvPr/>
        </p:nvGrpSpPr>
        <p:grpSpPr>
          <a:xfrm>
            <a:off x="3111552" y="2063749"/>
            <a:ext cx="2527424" cy="2472819"/>
            <a:chOff x="3040302" y="2158749"/>
            <a:chExt cx="2527424" cy="2472819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0CC6E52-B0F3-04F2-BF69-7F809F545D11}"/>
                </a:ext>
              </a:extLst>
            </p:cNvPr>
            <p:cNvSpPr txBox="1"/>
            <p:nvPr/>
          </p:nvSpPr>
          <p:spPr>
            <a:xfrm>
              <a:off x="3596128" y="2158749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/>
                <a:t>感情表現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86594D16-D7B0-178F-2248-2899D2D11D0E}"/>
                </a:ext>
              </a:extLst>
            </p:cNvPr>
            <p:cNvSpPr txBox="1"/>
            <p:nvPr/>
          </p:nvSpPr>
          <p:spPr>
            <a:xfrm>
              <a:off x="3519184" y="4169903"/>
              <a:ext cx="156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行動・反応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F8F57D27-6CC1-0520-C17A-C310A313E9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0302" y="2605148"/>
              <a:ext cx="2527424" cy="1496908"/>
              <a:chOff x="3039304" y="2838305"/>
              <a:chExt cx="2130069" cy="1261568"/>
            </a:xfrm>
          </p:grpSpPr>
          <p:sp>
            <p:nvSpPr>
              <p:cNvPr id="26" name="環状矢印 2">
                <a:extLst>
                  <a:ext uri="{FF2B5EF4-FFF2-40B4-BE49-F238E27FC236}">
                    <a16:creationId xmlns:a16="http://schemas.microsoft.com/office/drawing/2014/main" id="{D67C7E9B-587F-AC3B-C3F5-8900CC76B0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05093" y="2835593"/>
                <a:ext cx="1175245" cy="1353315"/>
              </a:xfrm>
              <a:custGeom>
                <a:avLst/>
                <a:gdLst>
                  <a:gd name="connsiteX0" fmla="*/ 82934 w 1145808"/>
                  <a:gd name="connsiteY0" fmla="*/ 572904 h 1145808"/>
                  <a:gd name="connsiteX1" fmla="*/ 525511 w 1145808"/>
                  <a:gd name="connsiteY1" fmla="*/ 85231 h 1145808"/>
                  <a:gd name="connsiteX2" fmla="*/ 1053706 w 1145808"/>
                  <a:gd name="connsiteY2" fmla="*/ 478562 h 1145808"/>
                  <a:gd name="connsiteX3" fmla="*/ 1135053 w 1145808"/>
                  <a:gd name="connsiteY3" fmla="*/ 471918 h 1145808"/>
                  <a:gd name="connsiteX4" fmla="*/ 916339 w 1145808"/>
                  <a:gd name="connsiteY4" fmla="*/ 544850 h 1145808"/>
                  <a:gd name="connsiteX5" fmla="*/ 679919 w 1145808"/>
                  <a:gd name="connsiteY5" fmla="*/ 509096 h 1145808"/>
                  <a:gd name="connsiteX6" fmla="*/ 759277 w 1145808"/>
                  <a:gd name="connsiteY6" fmla="*/ 502614 h 1145808"/>
                  <a:gd name="connsiteX7" fmla="*/ 537180 w 1145808"/>
                  <a:gd name="connsiteY7" fmla="*/ 376947 h 1145808"/>
                  <a:gd name="connsiteX8" fmla="*/ 373717 w 1145808"/>
                  <a:gd name="connsiteY8" fmla="*/ 572904 h 1145808"/>
                  <a:gd name="connsiteX9" fmla="*/ 82934 w 1145808"/>
                  <a:gd name="connsiteY9" fmla="*/ 572904 h 1145808"/>
                  <a:gd name="connsiteX0" fmla="*/ 0 w 1052119"/>
                  <a:gd name="connsiteY0" fmla="*/ 489998 h 566719"/>
                  <a:gd name="connsiteX1" fmla="*/ 442577 w 1052119"/>
                  <a:gd name="connsiteY1" fmla="*/ 2325 h 566719"/>
                  <a:gd name="connsiteX2" fmla="*/ 970772 w 1052119"/>
                  <a:gd name="connsiteY2" fmla="*/ 395656 h 566719"/>
                  <a:gd name="connsiteX3" fmla="*/ 1052119 w 1052119"/>
                  <a:gd name="connsiteY3" fmla="*/ 389012 h 566719"/>
                  <a:gd name="connsiteX4" fmla="*/ 846105 w 1052119"/>
                  <a:gd name="connsiteY4" fmla="*/ 566719 h 566719"/>
                  <a:gd name="connsiteX5" fmla="*/ 596985 w 1052119"/>
                  <a:gd name="connsiteY5" fmla="*/ 426190 h 566719"/>
                  <a:gd name="connsiteX6" fmla="*/ 676343 w 1052119"/>
                  <a:gd name="connsiteY6" fmla="*/ 419708 h 566719"/>
                  <a:gd name="connsiteX7" fmla="*/ 454246 w 1052119"/>
                  <a:gd name="connsiteY7" fmla="*/ 294041 h 566719"/>
                  <a:gd name="connsiteX8" fmla="*/ 290783 w 1052119"/>
                  <a:gd name="connsiteY8" fmla="*/ 489998 h 566719"/>
                  <a:gd name="connsiteX9" fmla="*/ 0 w 1052119"/>
                  <a:gd name="connsiteY9" fmla="*/ 489998 h 56671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36569"/>
                  <a:gd name="connsiteX1" fmla="*/ 442577 w 1052119"/>
                  <a:gd name="connsiteY1" fmla="*/ 2325 h 636569"/>
                  <a:gd name="connsiteX2" fmla="*/ 970772 w 1052119"/>
                  <a:gd name="connsiteY2" fmla="*/ 395656 h 636569"/>
                  <a:gd name="connsiteX3" fmla="*/ 1052119 w 1052119"/>
                  <a:gd name="connsiteY3" fmla="*/ 389012 h 636569"/>
                  <a:gd name="connsiteX4" fmla="*/ 852455 w 1052119"/>
                  <a:gd name="connsiteY4" fmla="*/ 636569 h 636569"/>
                  <a:gd name="connsiteX5" fmla="*/ 596985 w 1052119"/>
                  <a:gd name="connsiteY5" fmla="*/ 426190 h 636569"/>
                  <a:gd name="connsiteX6" fmla="*/ 676343 w 1052119"/>
                  <a:gd name="connsiteY6" fmla="*/ 419708 h 636569"/>
                  <a:gd name="connsiteX7" fmla="*/ 454246 w 1052119"/>
                  <a:gd name="connsiteY7" fmla="*/ 294041 h 636569"/>
                  <a:gd name="connsiteX8" fmla="*/ 290783 w 1052119"/>
                  <a:gd name="connsiteY8" fmla="*/ 489998 h 636569"/>
                  <a:gd name="connsiteX9" fmla="*/ 0 w 1052119"/>
                  <a:gd name="connsiteY9" fmla="*/ 489998 h 63656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62060 w 1052119"/>
                  <a:gd name="connsiteY5" fmla="*/ 429365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93394"/>
                  <a:gd name="connsiteY0" fmla="*/ 489998 h 620694"/>
                  <a:gd name="connsiteX1" fmla="*/ 442577 w 1093394"/>
                  <a:gd name="connsiteY1" fmla="*/ 2325 h 620694"/>
                  <a:gd name="connsiteX2" fmla="*/ 970772 w 1093394"/>
                  <a:gd name="connsiteY2" fmla="*/ 395656 h 620694"/>
                  <a:gd name="connsiteX3" fmla="*/ 1093394 w 1093394"/>
                  <a:gd name="connsiteY3" fmla="*/ 385837 h 620694"/>
                  <a:gd name="connsiteX4" fmla="*/ 852455 w 1093394"/>
                  <a:gd name="connsiteY4" fmla="*/ 620694 h 620694"/>
                  <a:gd name="connsiteX5" fmla="*/ 562060 w 1093394"/>
                  <a:gd name="connsiteY5" fmla="*/ 429365 h 620694"/>
                  <a:gd name="connsiteX6" fmla="*/ 676343 w 1093394"/>
                  <a:gd name="connsiteY6" fmla="*/ 419708 h 620694"/>
                  <a:gd name="connsiteX7" fmla="*/ 454246 w 1093394"/>
                  <a:gd name="connsiteY7" fmla="*/ 294041 h 620694"/>
                  <a:gd name="connsiteX8" fmla="*/ 290783 w 1093394"/>
                  <a:gd name="connsiteY8" fmla="*/ 489998 h 620694"/>
                  <a:gd name="connsiteX9" fmla="*/ 0 w 1093394"/>
                  <a:gd name="connsiteY9" fmla="*/ 489998 h 620694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10978 w 1093394"/>
                  <a:gd name="connsiteY9" fmla="*/ 1259062 h 1259062"/>
                  <a:gd name="connsiteX10" fmla="*/ 0 w 1093394"/>
                  <a:gd name="connsiteY10" fmla="*/ 489998 h 1259062"/>
                  <a:gd name="connsiteX0" fmla="*/ 0 w 1093394"/>
                  <a:gd name="connsiteY0" fmla="*/ 489998 h 1329101"/>
                  <a:gd name="connsiteX1" fmla="*/ 442577 w 1093394"/>
                  <a:gd name="connsiteY1" fmla="*/ 2325 h 1329101"/>
                  <a:gd name="connsiteX2" fmla="*/ 970772 w 1093394"/>
                  <a:gd name="connsiteY2" fmla="*/ 395656 h 1329101"/>
                  <a:gd name="connsiteX3" fmla="*/ 1093394 w 1093394"/>
                  <a:gd name="connsiteY3" fmla="*/ 385837 h 1329101"/>
                  <a:gd name="connsiteX4" fmla="*/ 852455 w 1093394"/>
                  <a:gd name="connsiteY4" fmla="*/ 620694 h 1329101"/>
                  <a:gd name="connsiteX5" fmla="*/ 562060 w 1093394"/>
                  <a:gd name="connsiteY5" fmla="*/ 429365 h 1329101"/>
                  <a:gd name="connsiteX6" fmla="*/ 676343 w 1093394"/>
                  <a:gd name="connsiteY6" fmla="*/ 419708 h 1329101"/>
                  <a:gd name="connsiteX7" fmla="*/ 454246 w 1093394"/>
                  <a:gd name="connsiteY7" fmla="*/ 294041 h 1329101"/>
                  <a:gd name="connsiteX8" fmla="*/ 290783 w 1093394"/>
                  <a:gd name="connsiteY8" fmla="*/ 489998 h 1329101"/>
                  <a:gd name="connsiteX9" fmla="*/ 287203 w 1093394"/>
                  <a:gd name="connsiteY9" fmla="*/ 1254300 h 1329101"/>
                  <a:gd name="connsiteX10" fmla="*/ 10978 w 1093394"/>
                  <a:gd name="connsiteY10" fmla="*/ 1259062 h 1329101"/>
                  <a:gd name="connsiteX11" fmla="*/ 0 w 1093394"/>
                  <a:gd name="connsiteY11" fmla="*/ 489998 h 1329101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6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2670"/>
                  <a:gd name="connsiteX1" fmla="*/ 442577 w 1093394"/>
                  <a:gd name="connsiteY1" fmla="*/ 2325 h 1262670"/>
                  <a:gd name="connsiteX2" fmla="*/ 970772 w 1093394"/>
                  <a:gd name="connsiteY2" fmla="*/ 395656 h 1262670"/>
                  <a:gd name="connsiteX3" fmla="*/ 1093394 w 1093394"/>
                  <a:gd name="connsiteY3" fmla="*/ 385837 h 1262670"/>
                  <a:gd name="connsiteX4" fmla="*/ 852455 w 1093394"/>
                  <a:gd name="connsiteY4" fmla="*/ 620694 h 1262670"/>
                  <a:gd name="connsiteX5" fmla="*/ 562060 w 1093394"/>
                  <a:gd name="connsiteY5" fmla="*/ 429365 h 1262670"/>
                  <a:gd name="connsiteX6" fmla="*/ 676343 w 1093394"/>
                  <a:gd name="connsiteY6" fmla="*/ 419708 h 1262670"/>
                  <a:gd name="connsiteX7" fmla="*/ 454246 w 1093394"/>
                  <a:gd name="connsiteY7" fmla="*/ 294041 h 1262670"/>
                  <a:gd name="connsiteX8" fmla="*/ 290783 w 1093394"/>
                  <a:gd name="connsiteY8" fmla="*/ 489998 h 1262670"/>
                  <a:gd name="connsiteX9" fmla="*/ 287209 w 1093394"/>
                  <a:gd name="connsiteY9" fmla="*/ 1259062 h 1262670"/>
                  <a:gd name="connsiteX10" fmla="*/ 10978 w 1093394"/>
                  <a:gd name="connsiteY10" fmla="*/ 1259062 h 1262670"/>
                  <a:gd name="connsiteX11" fmla="*/ 0 w 1093394"/>
                  <a:gd name="connsiteY11" fmla="*/ 489998 h 1262670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4086 w 1097480"/>
                  <a:gd name="connsiteY0" fmla="*/ 489998 h 1259062"/>
                  <a:gd name="connsiteX1" fmla="*/ 446663 w 1097480"/>
                  <a:gd name="connsiteY1" fmla="*/ 2325 h 1259062"/>
                  <a:gd name="connsiteX2" fmla="*/ 974858 w 1097480"/>
                  <a:gd name="connsiteY2" fmla="*/ 395656 h 1259062"/>
                  <a:gd name="connsiteX3" fmla="*/ 1097480 w 1097480"/>
                  <a:gd name="connsiteY3" fmla="*/ 385837 h 1259062"/>
                  <a:gd name="connsiteX4" fmla="*/ 856541 w 1097480"/>
                  <a:gd name="connsiteY4" fmla="*/ 620694 h 1259062"/>
                  <a:gd name="connsiteX5" fmla="*/ 566146 w 1097480"/>
                  <a:gd name="connsiteY5" fmla="*/ 429365 h 1259062"/>
                  <a:gd name="connsiteX6" fmla="*/ 680429 w 1097480"/>
                  <a:gd name="connsiteY6" fmla="*/ 419708 h 1259062"/>
                  <a:gd name="connsiteX7" fmla="*/ 458332 w 1097480"/>
                  <a:gd name="connsiteY7" fmla="*/ 294041 h 1259062"/>
                  <a:gd name="connsiteX8" fmla="*/ 294869 w 1097480"/>
                  <a:gd name="connsiteY8" fmla="*/ 489998 h 1259062"/>
                  <a:gd name="connsiteX9" fmla="*/ 291295 w 1097480"/>
                  <a:gd name="connsiteY9" fmla="*/ 1259062 h 1259062"/>
                  <a:gd name="connsiteX10" fmla="*/ 777 w 1097480"/>
                  <a:gd name="connsiteY10" fmla="*/ 1259062 h 1259062"/>
                  <a:gd name="connsiteX11" fmla="*/ 4086 w 1097480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25267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859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621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3394" h="1259062">
                    <a:moveTo>
                      <a:pt x="0" y="489998"/>
                    </a:moveTo>
                    <a:cubicBezTo>
                      <a:pt x="0" y="237752"/>
                      <a:pt x="191513" y="26724"/>
                      <a:pt x="442577" y="2325"/>
                    </a:cubicBezTo>
                    <a:cubicBezTo>
                      <a:pt x="693641" y="-22074"/>
                      <a:pt x="922203" y="148130"/>
                      <a:pt x="970772" y="395656"/>
                    </a:cubicBezTo>
                    <a:lnTo>
                      <a:pt x="1093394" y="385837"/>
                    </a:lnTo>
                    <a:lnTo>
                      <a:pt x="852455" y="620694"/>
                    </a:lnTo>
                    <a:lnTo>
                      <a:pt x="562060" y="429365"/>
                    </a:lnTo>
                    <a:lnTo>
                      <a:pt x="676343" y="419708"/>
                    </a:lnTo>
                    <a:cubicBezTo>
                      <a:pt x="642385" y="329670"/>
                      <a:pt x="548914" y="276782"/>
                      <a:pt x="454246" y="294041"/>
                    </a:cubicBezTo>
                    <a:cubicBezTo>
                      <a:pt x="359578" y="311300"/>
                      <a:pt x="286879" y="420442"/>
                      <a:pt x="290783" y="489998"/>
                    </a:cubicBezTo>
                    <a:cubicBezTo>
                      <a:pt x="285171" y="592891"/>
                      <a:pt x="286218" y="1116598"/>
                      <a:pt x="282447" y="1259062"/>
                    </a:cubicBezTo>
                    <a:cubicBezTo>
                      <a:pt x="230057" y="1257475"/>
                      <a:pt x="63369" y="1258268"/>
                      <a:pt x="1454" y="1254300"/>
                    </a:cubicBezTo>
                    <a:cubicBezTo>
                      <a:pt x="-2202" y="1102720"/>
                      <a:pt x="3659" y="608241"/>
                      <a:pt x="0" y="48999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環状矢印 2">
                <a:extLst>
                  <a:ext uri="{FF2B5EF4-FFF2-40B4-BE49-F238E27FC236}">
                    <a16:creationId xmlns:a16="http://schemas.microsoft.com/office/drawing/2014/main" id="{3139B508-0378-7A60-AE2F-50FCB99CA1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128339" y="2749270"/>
                <a:ext cx="1175245" cy="1353315"/>
              </a:xfrm>
              <a:custGeom>
                <a:avLst/>
                <a:gdLst>
                  <a:gd name="connsiteX0" fmla="*/ 82934 w 1145808"/>
                  <a:gd name="connsiteY0" fmla="*/ 572904 h 1145808"/>
                  <a:gd name="connsiteX1" fmla="*/ 525511 w 1145808"/>
                  <a:gd name="connsiteY1" fmla="*/ 85231 h 1145808"/>
                  <a:gd name="connsiteX2" fmla="*/ 1053706 w 1145808"/>
                  <a:gd name="connsiteY2" fmla="*/ 478562 h 1145808"/>
                  <a:gd name="connsiteX3" fmla="*/ 1135053 w 1145808"/>
                  <a:gd name="connsiteY3" fmla="*/ 471918 h 1145808"/>
                  <a:gd name="connsiteX4" fmla="*/ 916339 w 1145808"/>
                  <a:gd name="connsiteY4" fmla="*/ 544850 h 1145808"/>
                  <a:gd name="connsiteX5" fmla="*/ 679919 w 1145808"/>
                  <a:gd name="connsiteY5" fmla="*/ 509096 h 1145808"/>
                  <a:gd name="connsiteX6" fmla="*/ 759277 w 1145808"/>
                  <a:gd name="connsiteY6" fmla="*/ 502614 h 1145808"/>
                  <a:gd name="connsiteX7" fmla="*/ 537180 w 1145808"/>
                  <a:gd name="connsiteY7" fmla="*/ 376947 h 1145808"/>
                  <a:gd name="connsiteX8" fmla="*/ 373717 w 1145808"/>
                  <a:gd name="connsiteY8" fmla="*/ 572904 h 1145808"/>
                  <a:gd name="connsiteX9" fmla="*/ 82934 w 1145808"/>
                  <a:gd name="connsiteY9" fmla="*/ 572904 h 1145808"/>
                  <a:gd name="connsiteX0" fmla="*/ 0 w 1052119"/>
                  <a:gd name="connsiteY0" fmla="*/ 489998 h 566719"/>
                  <a:gd name="connsiteX1" fmla="*/ 442577 w 1052119"/>
                  <a:gd name="connsiteY1" fmla="*/ 2325 h 566719"/>
                  <a:gd name="connsiteX2" fmla="*/ 970772 w 1052119"/>
                  <a:gd name="connsiteY2" fmla="*/ 395656 h 566719"/>
                  <a:gd name="connsiteX3" fmla="*/ 1052119 w 1052119"/>
                  <a:gd name="connsiteY3" fmla="*/ 389012 h 566719"/>
                  <a:gd name="connsiteX4" fmla="*/ 846105 w 1052119"/>
                  <a:gd name="connsiteY4" fmla="*/ 566719 h 566719"/>
                  <a:gd name="connsiteX5" fmla="*/ 596985 w 1052119"/>
                  <a:gd name="connsiteY5" fmla="*/ 426190 h 566719"/>
                  <a:gd name="connsiteX6" fmla="*/ 676343 w 1052119"/>
                  <a:gd name="connsiteY6" fmla="*/ 419708 h 566719"/>
                  <a:gd name="connsiteX7" fmla="*/ 454246 w 1052119"/>
                  <a:gd name="connsiteY7" fmla="*/ 294041 h 566719"/>
                  <a:gd name="connsiteX8" fmla="*/ 290783 w 1052119"/>
                  <a:gd name="connsiteY8" fmla="*/ 489998 h 566719"/>
                  <a:gd name="connsiteX9" fmla="*/ 0 w 1052119"/>
                  <a:gd name="connsiteY9" fmla="*/ 489998 h 56671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36569"/>
                  <a:gd name="connsiteX1" fmla="*/ 442577 w 1052119"/>
                  <a:gd name="connsiteY1" fmla="*/ 2325 h 636569"/>
                  <a:gd name="connsiteX2" fmla="*/ 970772 w 1052119"/>
                  <a:gd name="connsiteY2" fmla="*/ 395656 h 636569"/>
                  <a:gd name="connsiteX3" fmla="*/ 1052119 w 1052119"/>
                  <a:gd name="connsiteY3" fmla="*/ 389012 h 636569"/>
                  <a:gd name="connsiteX4" fmla="*/ 852455 w 1052119"/>
                  <a:gd name="connsiteY4" fmla="*/ 636569 h 636569"/>
                  <a:gd name="connsiteX5" fmla="*/ 596985 w 1052119"/>
                  <a:gd name="connsiteY5" fmla="*/ 426190 h 636569"/>
                  <a:gd name="connsiteX6" fmla="*/ 676343 w 1052119"/>
                  <a:gd name="connsiteY6" fmla="*/ 419708 h 636569"/>
                  <a:gd name="connsiteX7" fmla="*/ 454246 w 1052119"/>
                  <a:gd name="connsiteY7" fmla="*/ 294041 h 636569"/>
                  <a:gd name="connsiteX8" fmla="*/ 290783 w 1052119"/>
                  <a:gd name="connsiteY8" fmla="*/ 489998 h 636569"/>
                  <a:gd name="connsiteX9" fmla="*/ 0 w 1052119"/>
                  <a:gd name="connsiteY9" fmla="*/ 489998 h 63656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62060 w 1052119"/>
                  <a:gd name="connsiteY5" fmla="*/ 429365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93394"/>
                  <a:gd name="connsiteY0" fmla="*/ 489998 h 620694"/>
                  <a:gd name="connsiteX1" fmla="*/ 442577 w 1093394"/>
                  <a:gd name="connsiteY1" fmla="*/ 2325 h 620694"/>
                  <a:gd name="connsiteX2" fmla="*/ 970772 w 1093394"/>
                  <a:gd name="connsiteY2" fmla="*/ 395656 h 620694"/>
                  <a:gd name="connsiteX3" fmla="*/ 1093394 w 1093394"/>
                  <a:gd name="connsiteY3" fmla="*/ 385837 h 620694"/>
                  <a:gd name="connsiteX4" fmla="*/ 852455 w 1093394"/>
                  <a:gd name="connsiteY4" fmla="*/ 620694 h 620694"/>
                  <a:gd name="connsiteX5" fmla="*/ 562060 w 1093394"/>
                  <a:gd name="connsiteY5" fmla="*/ 429365 h 620694"/>
                  <a:gd name="connsiteX6" fmla="*/ 676343 w 1093394"/>
                  <a:gd name="connsiteY6" fmla="*/ 419708 h 620694"/>
                  <a:gd name="connsiteX7" fmla="*/ 454246 w 1093394"/>
                  <a:gd name="connsiteY7" fmla="*/ 294041 h 620694"/>
                  <a:gd name="connsiteX8" fmla="*/ 290783 w 1093394"/>
                  <a:gd name="connsiteY8" fmla="*/ 489998 h 620694"/>
                  <a:gd name="connsiteX9" fmla="*/ 0 w 1093394"/>
                  <a:gd name="connsiteY9" fmla="*/ 489998 h 620694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10978 w 1093394"/>
                  <a:gd name="connsiteY9" fmla="*/ 1259062 h 1259062"/>
                  <a:gd name="connsiteX10" fmla="*/ 0 w 1093394"/>
                  <a:gd name="connsiteY10" fmla="*/ 489998 h 1259062"/>
                  <a:gd name="connsiteX0" fmla="*/ 0 w 1093394"/>
                  <a:gd name="connsiteY0" fmla="*/ 489998 h 1329101"/>
                  <a:gd name="connsiteX1" fmla="*/ 442577 w 1093394"/>
                  <a:gd name="connsiteY1" fmla="*/ 2325 h 1329101"/>
                  <a:gd name="connsiteX2" fmla="*/ 970772 w 1093394"/>
                  <a:gd name="connsiteY2" fmla="*/ 395656 h 1329101"/>
                  <a:gd name="connsiteX3" fmla="*/ 1093394 w 1093394"/>
                  <a:gd name="connsiteY3" fmla="*/ 385837 h 1329101"/>
                  <a:gd name="connsiteX4" fmla="*/ 852455 w 1093394"/>
                  <a:gd name="connsiteY4" fmla="*/ 620694 h 1329101"/>
                  <a:gd name="connsiteX5" fmla="*/ 562060 w 1093394"/>
                  <a:gd name="connsiteY5" fmla="*/ 429365 h 1329101"/>
                  <a:gd name="connsiteX6" fmla="*/ 676343 w 1093394"/>
                  <a:gd name="connsiteY6" fmla="*/ 419708 h 1329101"/>
                  <a:gd name="connsiteX7" fmla="*/ 454246 w 1093394"/>
                  <a:gd name="connsiteY7" fmla="*/ 294041 h 1329101"/>
                  <a:gd name="connsiteX8" fmla="*/ 290783 w 1093394"/>
                  <a:gd name="connsiteY8" fmla="*/ 489998 h 1329101"/>
                  <a:gd name="connsiteX9" fmla="*/ 287203 w 1093394"/>
                  <a:gd name="connsiteY9" fmla="*/ 1254300 h 1329101"/>
                  <a:gd name="connsiteX10" fmla="*/ 10978 w 1093394"/>
                  <a:gd name="connsiteY10" fmla="*/ 1259062 h 1329101"/>
                  <a:gd name="connsiteX11" fmla="*/ 0 w 1093394"/>
                  <a:gd name="connsiteY11" fmla="*/ 489998 h 1329101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6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2670"/>
                  <a:gd name="connsiteX1" fmla="*/ 442577 w 1093394"/>
                  <a:gd name="connsiteY1" fmla="*/ 2325 h 1262670"/>
                  <a:gd name="connsiteX2" fmla="*/ 970772 w 1093394"/>
                  <a:gd name="connsiteY2" fmla="*/ 395656 h 1262670"/>
                  <a:gd name="connsiteX3" fmla="*/ 1093394 w 1093394"/>
                  <a:gd name="connsiteY3" fmla="*/ 385837 h 1262670"/>
                  <a:gd name="connsiteX4" fmla="*/ 852455 w 1093394"/>
                  <a:gd name="connsiteY4" fmla="*/ 620694 h 1262670"/>
                  <a:gd name="connsiteX5" fmla="*/ 562060 w 1093394"/>
                  <a:gd name="connsiteY5" fmla="*/ 429365 h 1262670"/>
                  <a:gd name="connsiteX6" fmla="*/ 676343 w 1093394"/>
                  <a:gd name="connsiteY6" fmla="*/ 419708 h 1262670"/>
                  <a:gd name="connsiteX7" fmla="*/ 454246 w 1093394"/>
                  <a:gd name="connsiteY7" fmla="*/ 294041 h 1262670"/>
                  <a:gd name="connsiteX8" fmla="*/ 290783 w 1093394"/>
                  <a:gd name="connsiteY8" fmla="*/ 489998 h 1262670"/>
                  <a:gd name="connsiteX9" fmla="*/ 287209 w 1093394"/>
                  <a:gd name="connsiteY9" fmla="*/ 1259062 h 1262670"/>
                  <a:gd name="connsiteX10" fmla="*/ 10978 w 1093394"/>
                  <a:gd name="connsiteY10" fmla="*/ 1259062 h 1262670"/>
                  <a:gd name="connsiteX11" fmla="*/ 0 w 1093394"/>
                  <a:gd name="connsiteY11" fmla="*/ 489998 h 1262670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4086 w 1097480"/>
                  <a:gd name="connsiteY0" fmla="*/ 489998 h 1259062"/>
                  <a:gd name="connsiteX1" fmla="*/ 446663 w 1097480"/>
                  <a:gd name="connsiteY1" fmla="*/ 2325 h 1259062"/>
                  <a:gd name="connsiteX2" fmla="*/ 974858 w 1097480"/>
                  <a:gd name="connsiteY2" fmla="*/ 395656 h 1259062"/>
                  <a:gd name="connsiteX3" fmla="*/ 1097480 w 1097480"/>
                  <a:gd name="connsiteY3" fmla="*/ 385837 h 1259062"/>
                  <a:gd name="connsiteX4" fmla="*/ 856541 w 1097480"/>
                  <a:gd name="connsiteY4" fmla="*/ 620694 h 1259062"/>
                  <a:gd name="connsiteX5" fmla="*/ 566146 w 1097480"/>
                  <a:gd name="connsiteY5" fmla="*/ 429365 h 1259062"/>
                  <a:gd name="connsiteX6" fmla="*/ 680429 w 1097480"/>
                  <a:gd name="connsiteY6" fmla="*/ 419708 h 1259062"/>
                  <a:gd name="connsiteX7" fmla="*/ 458332 w 1097480"/>
                  <a:gd name="connsiteY7" fmla="*/ 294041 h 1259062"/>
                  <a:gd name="connsiteX8" fmla="*/ 294869 w 1097480"/>
                  <a:gd name="connsiteY8" fmla="*/ 489998 h 1259062"/>
                  <a:gd name="connsiteX9" fmla="*/ 291295 w 1097480"/>
                  <a:gd name="connsiteY9" fmla="*/ 1259062 h 1259062"/>
                  <a:gd name="connsiteX10" fmla="*/ 777 w 1097480"/>
                  <a:gd name="connsiteY10" fmla="*/ 1259062 h 1259062"/>
                  <a:gd name="connsiteX11" fmla="*/ 4086 w 1097480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25267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859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621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3394" h="1259062">
                    <a:moveTo>
                      <a:pt x="0" y="489998"/>
                    </a:moveTo>
                    <a:cubicBezTo>
                      <a:pt x="0" y="237752"/>
                      <a:pt x="191513" y="26724"/>
                      <a:pt x="442577" y="2325"/>
                    </a:cubicBezTo>
                    <a:cubicBezTo>
                      <a:pt x="693641" y="-22074"/>
                      <a:pt x="922203" y="148130"/>
                      <a:pt x="970772" y="395656"/>
                    </a:cubicBezTo>
                    <a:lnTo>
                      <a:pt x="1093394" y="385837"/>
                    </a:lnTo>
                    <a:lnTo>
                      <a:pt x="852455" y="620694"/>
                    </a:lnTo>
                    <a:lnTo>
                      <a:pt x="562060" y="429365"/>
                    </a:lnTo>
                    <a:lnTo>
                      <a:pt x="676343" y="419708"/>
                    </a:lnTo>
                    <a:cubicBezTo>
                      <a:pt x="642385" y="329670"/>
                      <a:pt x="548914" y="276782"/>
                      <a:pt x="454246" y="294041"/>
                    </a:cubicBezTo>
                    <a:cubicBezTo>
                      <a:pt x="359578" y="311300"/>
                      <a:pt x="286879" y="420442"/>
                      <a:pt x="290783" y="489998"/>
                    </a:cubicBezTo>
                    <a:cubicBezTo>
                      <a:pt x="285171" y="592891"/>
                      <a:pt x="286218" y="1116598"/>
                      <a:pt x="282447" y="1259062"/>
                    </a:cubicBezTo>
                    <a:cubicBezTo>
                      <a:pt x="230057" y="1257475"/>
                      <a:pt x="63369" y="1258268"/>
                      <a:pt x="1454" y="1254300"/>
                    </a:cubicBezTo>
                    <a:cubicBezTo>
                      <a:pt x="-2202" y="1102720"/>
                      <a:pt x="3659" y="608241"/>
                      <a:pt x="0" y="48999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361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F85AFF81-B3D5-F1BA-C9DC-28DA94FC4168}"/>
              </a:ext>
            </a:extLst>
          </p:cNvPr>
          <p:cNvGrpSpPr/>
          <p:nvPr/>
        </p:nvGrpSpPr>
        <p:grpSpPr>
          <a:xfrm>
            <a:off x="814354" y="2853042"/>
            <a:ext cx="7560000" cy="1800000"/>
            <a:chOff x="810737" y="2855471"/>
            <a:chExt cx="7560000" cy="1800000"/>
          </a:xfrm>
        </p:grpSpPr>
        <p:sp>
          <p:nvSpPr>
            <p:cNvPr id="10" name="角丸四角形 9">
              <a:extLst>
                <a:ext uri="{FF2B5EF4-FFF2-40B4-BE49-F238E27FC236}">
                  <a16:creationId xmlns:a16="http://schemas.microsoft.com/office/drawing/2014/main" id="{E87F87F1-F2E4-2B0F-6010-342A7A220485}"/>
                </a:ext>
              </a:extLst>
            </p:cNvPr>
            <p:cNvSpPr/>
            <p:nvPr/>
          </p:nvSpPr>
          <p:spPr>
            <a:xfrm>
              <a:off x="810737" y="2855471"/>
              <a:ext cx="7560000" cy="180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839C4A-CE02-ED40-3C38-BB4D7C2CB074}"/>
                </a:ext>
              </a:extLst>
            </p:cNvPr>
            <p:cNvSpPr>
              <a:spLocks/>
            </p:cNvSpPr>
            <p:nvPr/>
          </p:nvSpPr>
          <p:spPr>
            <a:xfrm>
              <a:off x="817971" y="2855471"/>
              <a:ext cx="2140951" cy="5076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感情の推定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E3624335-C4C9-D480-3058-1EA4AD01938C}"/>
              </a:ext>
            </a:extLst>
          </p:cNvPr>
          <p:cNvGrpSpPr/>
          <p:nvPr/>
        </p:nvGrpSpPr>
        <p:grpSpPr>
          <a:xfrm>
            <a:off x="814354" y="4809811"/>
            <a:ext cx="7560000" cy="1982112"/>
            <a:chOff x="810737" y="4996780"/>
            <a:chExt cx="7560000" cy="1982112"/>
          </a:xfrm>
        </p:grpSpPr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ABFD4007-6D7A-8261-3710-56F19473DB6F}"/>
                </a:ext>
              </a:extLst>
            </p:cNvPr>
            <p:cNvSpPr/>
            <p:nvPr/>
          </p:nvSpPr>
          <p:spPr>
            <a:xfrm>
              <a:off x="810737" y="4996780"/>
              <a:ext cx="7560000" cy="198211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070ED9-C244-91A9-C3E0-5248B4CF9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7971" y="5010307"/>
              <a:ext cx="2140951" cy="508868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ロボット制御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346DCA9-6DC1-DEF6-C06A-657FA3DC8778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995273-31C5-DEF0-517E-1199A579D1E0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感情推定システム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A286D04-08CC-2D13-6603-81A6F4461E7F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8CCDF6B-5962-3A80-FE31-47B0441ED63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3201D34-A813-FA10-7692-16131578A7B8}"/>
              </a:ext>
            </a:extLst>
          </p:cNvPr>
          <p:cNvGrpSpPr/>
          <p:nvPr/>
        </p:nvGrpSpPr>
        <p:grpSpPr>
          <a:xfrm>
            <a:off x="814354" y="714159"/>
            <a:ext cx="7560000" cy="1982112"/>
            <a:chOff x="810737" y="714159"/>
            <a:chExt cx="7560000" cy="1982112"/>
          </a:xfrm>
        </p:grpSpPr>
        <p:sp>
          <p:nvSpPr>
            <p:cNvPr id="41" name="角丸四角形 40">
              <a:extLst>
                <a:ext uri="{FF2B5EF4-FFF2-40B4-BE49-F238E27FC236}">
                  <a16:creationId xmlns:a16="http://schemas.microsoft.com/office/drawing/2014/main" id="{956102AB-CD4D-4B0F-961B-47CB47052F02}"/>
                </a:ext>
              </a:extLst>
            </p:cNvPr>
            <p:cNvSpPr/>
            <p:nvPr/>
          </p:nvSpPr>
          <p:spPr>
            <a:xfrm>
              <a:off x="810737" y="714159"/>
              <a:ext cx="7560000" cy="198211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4BFD597-BA17-C4C6-E8AF-3A078B3B7A17}"/>
                </a:ext>
              </a:extLst>
            </p:cNvPr>
            <p:cNvSpPr>
              <a:spLocks/>
            </p:cNvSpPr>
            <p:nvPr/>
          </p:nvSpPr>
          <p:spPr>
            <a:xfrm>
              <a:off x="817971" y="714160"/>
              <a:ext cx="2140951" cy="5076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表情の計測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D4A6D5CF-6090-3A4D-B4D5-588642813B5A}"/>
              </a:ext>
            </a:extLst>
          </p:cNvPr>
          <p:cNvGrpSpPr>
            <a:grpSpLocks noChangeAspect="1"/>
          </p:cNvGrpSpPr>
          <p:nvPr/>
        </p:nvGrpSpPr>
        <p:grpSpPr>
          <a:xfrm>
            <a:off x="3384170" y="928360"/>
            <a:ext cx="1371600" cy="1371600"/>
            <a:chOff x="3350892" y="1336609"/>
            <a:chExt cx="1371600" cy="1371600"/>
          </a:xfrm>
        </p:grpSpPr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CF6FC72-AFA8-6104-5A09-B5086F7297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892" y="1336609"/>
              <a:ext cx="1371600" cy="13716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20A2FC43-A34C-754E-92D6-E8A64AE96C28}"/>
                </a:ext>
              </a:extLst>
            </p:cNvPr>
            <p:cNvSpPr txBox="1"/>
            <p:nvPr/>
          </p:nvSpPr>
          <p:spPr>
            <a:xfrm>
              <a:off x="3554830" y="1791577"/>
              <a:ext cx="963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撮影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8" name="グループ化 1027">
            <a:extLst>
              <a:ext uri="{FF2B5EF4-FFF2-40B4-BE49-F238E27FC236}">
                <a16:creationId xmlns:a16="http://schemas.microsoft.com/office/drawing/2014/main" id="{6761BD3D-09DE-BE74-F30C-FD8654D3C0F7}"/>
              </a:ext>
            </a:extLst>
          </p:cNvPr>
          <p:cNvGrpSpPr/>
          <p:nvPr/>
        </p:nvGrpSpPr>
        <p:grpSpPr>
          <a:xfrm>
            <a:off x="5323549" y="823780"/>
            <a:ext cx="2303903" cy="1787036"/>
            <a:chOff x="5463030" y="777286"/>
            <a:chExt cx="2303903" cy="17870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8A727D8-7E48-1A6C-C413-8627B28A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498" y="777286"/>
              <a:ext cx="1370966" cy="1370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0C9A34A-2A34-A1E1-7AFF-F6DCFF85F83F}"/>
                </a:ext>
              </a:extLst>
            </p:cNvPr>
            <p:cNvSpPr txBox="1"/>
            <p:nvPr/>
          </p:nvSpPr>
          <p:spPr>
            <a:xfrm>
              <a:off x="5463030" y="2102657"/>
              <a:ext cx="2303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ja-JP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Logicool</a:t>
              </a:r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C922n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13885E9-F807-3138-B62F-9B43EF3857B0}"/>
              </a:ext>
            </a:extLst>
          </p:cNvPr>
          <p:cNvGrpSpPr/>
          <p:nvPr/>
        </p:nvGrpSpPr>
        <p:grpSpPr>
          <a:xfrm>
            <a:off x="3307112" y="3069988"/>
            <a:ext cx="1525081" cy="1370966"/>
            <a:chOff x="3133214" y="1032273"/>
            <a:chExt cx="1525081" cy="1370966"/>
          </a:xfrm>
        </p:grpSpPr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B03229E1-DE05-5344-7B80-1E0009CB0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272" y="1032273"/>
              <a:ext cx="1370966" cy="13709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6B2862DD-0375-B83F-AD90-4325ACB202F7}"/>
                </a:ext>
              </a:extLst>
            </p:cNvPr>
            <p:cNvSpPr txBox="1"/>
            <p:nvPr/>
          </p:nvSpPr>
          <p:spPr>
            <a:xfrm>
              <a:off x="3133214" y="1486923"/>
              <a:ext cx="1525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感情推定</a:t>
              </a: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0F7AA822-23CC-6B96-4B4F-14E2E4BA4CF9}"/>
              </a:ext>
            </a:extLst>
          </p:cNvPr>
          <p:cNvGrpSpPr/>
          <p:nvPr/>
        </p:nvGrpSpPr>
        <p:grpSpPr>
          <a:xfrm>
            <a:off x="3387312" y="5216158"/>
            <a:ext cx="1370966" cy="1370966"/>
            <a:chOff x="2265502" y="5173084"/>
            <a:chExt cx="1370966" cy="1370966"/>
          </a:xfrm>
        </p:grpSpPr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C0A5B57-4A79-BDFD-EAD7-7DA7EAC12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5502" y="5173084"/>
              <a:ext cx="1370966" cy="13709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77B54CFC-AEE6-EC64-174E-13DA146914CF}"/>
                </a:ext>
              </a:extLst>
            </p:cNvPr>
            <p:cNvSpPr txBox="1"/>
            <p:nvPr/>
          </p:nvSpPr>
          <p:spPr>
            <a:xfrm>
              <a:off x="2345361" y="5627735"/>
              <a:ext cx="120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制御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下矢印 28">
            <a:extLst>
              <a:ext uri="{FF2B5EF4-FFF2-40B4-BE49-F238E27FC236}">
                <a16:creationId xmlns:a16="http://schemas.microsoft.com/office/drawing/2014/main" id="{B0B6BBF8-7AD1-0A45-B703-4E23CA49E4E4}"/>
              </a:ext>
            </a:extLst>
          </p:cNvPr>
          <p:cNvSpPr/>
          <p:nvPr/>
        </p:nvSpPr>
        <p:spPr>
          <a:xfrm>
            <a:off x="3344494" y="2589959"/>
            <a:ext cx="2499720" cy="369395"/>
          </a:xfrm>
          <a:prstGeom prst="downArrow">
            <a:avLst>
              <a:gd name="adj1" fmla="val 69111"/>
              <a:gd name="adj2" fmla="val 10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71352EFE-D0CB-CC5F-1837-C6D5BF41C4CF}"/>
              </a:ext>
            </a:extLst>
          </p:cNvPr>
          <p:cNvSpPr/>
          <p:nvPr/>
        </p:nvSpPr>
        <p:spPr>
          <a:xfrm>
            <a:off x="3344494" y="4546730"/>
            <a:ext cx="2499720" cy="369395"/>
          </a:xfrm>
          <a:prstGeom prst="downArrow">
            <a:avLst>
              <a:gd name="adj1" fmla="val 69111"/>
              <a:gd name="adj2" fmla="val 10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29" name="グループ化 1028">
            <a:extLst>
              <a:ext uri="{FF2B5EF4-FFF2-40B4-BE49-F238E27FC236}">
                <a16:creationId xmlns:a16="http://schemas.microsoft.com/office/drawing/2014/main" id="{177C5AFC-6918-4346-23C3-EC897C5B5EB8}"/>
              </a:ext>
            </a:extLst>
          </p:cNvPr>
          <p:cNvGrpSpPr/>
          <p:nvPr/>
        </p:nvGrpSpPr>
        <p:grpSpPr>
          <a:xfrm>
            <a:off x="5139853" y="3093074"/>
            <a:ext cx="2671295" cy="1436493"/>
            <a:chOff x="5279335" y="3031082"/>
            <a:chExt cx="2671295" cy="1436493"/>
          </a:xfrm>
        </p:grpSpPr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20E25A7-6972-ED44-369A-D8B8EB7FA2EA}"/>
                </a:ext>
              </a:extLst>
            </p:cNvPr>
            <p:cNvSpPr txBox="1"/>
            <p:nvPr/>
          </p:nvSpPr>
          <p:spPr>
            <a:xfrm>
              <a:off x="5279335" y="4005910"/>
              <a:ext cx="2671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AWS </a:t>
              </a:r>
              <a:r>
                <a:rPr lang="en" altLang="ja-JP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Rekogniton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25" name="グループ化 1024">
              <a:extLst>
                <a:ext uri="{FF2B5EF4-FFF2-40B4-BE49-F238E27FC236}">
                  <a16:creationId xmlns:a16="http://schemas.microsoft.com/office/drawing/2014/main" id="{1CF23932-5387-263F-BDED-D77115A63C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76365" y="3031082"/>
              <a:ext cx="2477235" cy="991736"/>
              <a:chOff x="5142871" y="3000386"/>
              <a:chExt cx="2067258" cy="827606"/>
            </a:xfrm>
          </p:grpSpPr>
          <p:pic>
            <p:nvPicPr>
              <p:cNvPr id="63" name="Picture 2" descr="Amazon Web Services｜正規販売代理店（株）Digital Stacks">
                <a:extLst>
                  <a:ext uri="{FF2B5EF4-FFF2-40B4-BE49-F238E27FC236}">
                    <a16:creationId xmlns:a16="http://schemas.microsoft.com/office/drawing/2014/main" id="{4EC9F646-0409-64E6-68F9-DBA64962D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2871" y="3000386"/>
                <a:ext cx="1362651" cy="827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" name="図 1023">
                <a:extLst>
                  <a:ext uri="{FF2B5EF4-FFF2-40B4-BE49-F238E27FC236}">
                    <a16:creationId xmlns:a16="http://schemas.microsoft.com/office/drawing/2014/main" id="{E84D76D3-4D36-25E1-1977-5B473B563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19795" y="3095227"/>
                <a:ext cx="590334" cy="674667"/>
              </a:xfrm>
              <a:prstGeom prst="rect">
                <a:avLst/>
              </a:prstGeom>
            </p:spPr>
          </p:pic>
        </p:grp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63EB98F-312B-7495-6CCF-BDAD36B4A07C}"/>
              </a:ext>
            </a:extLst>
          </p:cNvPr>
          <p:cNvGrpSpPr/>
          <p:nvPr/>
        </p:nvGrpSpPr>
        <p:grpSpPr>
          <a:xfrm>
            <a:off x="5213700" y="4749400"/>
            <a:ext cx="2523600" cy="2019674"/>
            <a:chOff x="5213700" y="4749400"/>
            <a:chExt cx="2523600" cy="2019674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8CCA3F8-A67D-45CF-DDE9-D1D2195F35AA}"/>
                </a:ext>
              </a:extLst>
            </p:cNvPr>
            <p:cNvSpPr txBox="1"/>
            <p:nvPr/>
          </p:nvSpPr>
          <p:spPr>
            <a:xfrm>
              <a:off x="5378110" y="6307409"/>
              <a:ext cx="2201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ja-JP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KeiganMotor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図 5" descr="電子機器, 屋内, カメラ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BFA1E9B1-309D-2F5D-184F-71E94E529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3700" y="4749400"/>
              <a:ext cx="25236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72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モータ制御例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20DF19-79B4-0066-D313-EF2AFB04FD98}"/>
              </a:ext>
            </a:extLst>
          </p:cNvPr>
          <p:cNvSpPr txBox="1"/>
          <p:nvPr/>
        </p:nvSpPr>
        <p:spPr>
          <a:xfrm>
            <a:off x="369323" y="72964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モータ動作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BE2C0F8-7822-01E4-1FA1-64CBCA23BC8B}"/>
              </a:ext>
            </a:extLst>
          </p:cNvPr>
          <p:cNvGraphicFramePr>
            <a:graphicFrameLocks noGrp="1"/>
          </p:cNvGraphicFramePr>
          <p:nvPr/>
        </p:nvGraphicFramePr>
        <p:xfrm>
          <a:off x="235880" y="1084687"/>
          <a:ext cx="8672237" cy="3501052"/>
        </p:xfrm>
        <a:graphic>
          <a:graphicData uri="http://schemas.openxmlformats.org/drawingml/2006/table">
            <a:tbl>
              <a:tblPr firstRow="1" bandRow="1"/>
              <a:tblGrid>
                <a:gridCol w="3227144">
                  <a:extLst>
                    <a:ext uri="{9D8B030D-6E8A-4147-A177-3AD203B41FA5}">
                      <a16:colId xmlns:a16="http://schemas.microsoft.com/office/drawing/2014/main" val="2708245696"/>
                    </a:ext>
                  </a:extLst>
                </a:gridCol>
                <a:gridCol w="1815031">
                  <a:extLst>
                    <a:ext uri="{9D8B030D-6E8A-4147-A177-3AD203B41FA5}">
                      <a16:colId xmlns:a16="http://schemas.microsoft.com/office/drawing/2014/main" val="2628244013"/>
                    </a:ext>
                  </a:extLst>
                </a:gridCol>
                <a:gridCol w="1815031">
                  <a:extLst>
                    <a:ext uri="{9D8B030D-6E8A-4147-A177-3AD203B41FA5}">
                      <a16:colId xmlns:a16="http://schemas.microsoft.com/office/drawing/2014/main" val="3124349214"/>
                    </a:ext>
                  </a:extLst>
                </a:gridCol>
                <a:gridCol w="1815031">
                  <a:extLst>
                    <a:ext uri="{9D8B030D-6E8A-4147-A177-3AD203B41FA5}">
                      <a16:colId xmlns:a16="http://schemas.microsoft.com/office/drawing/2014/main" val="1944898604"/>
                    </a:ext>
                  </a:extLst>
                </a:gridCol>
              </a:tblGrid>
              <a:tr h="600524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Emotion</a:t>
                      </a:r>
                      <a:endParaRPr lang="ja-JP" sz="1100" b="1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b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表現動作</a:t>
                      </a:r>
                      <a:endParaRPr lang="ja-JP" sz="2000" b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kern="1200">
                          <a:solidFill>
                            <a:srgbClr val="0096FF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左右</a:t>
                      </a:r>
                      <a:endParaRPr kumimoji="1" lang="en-US" altLang="ja-JP" sz="2000" b="1" kern="1200" dirty="0">
                        <a:solidFill>
                          <a:srgbClr val="0096FF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kumimoji="1" lang="en-US" sz="20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( Horizontal )</a:t>
                      </a:r>
                      <a:endParaRPr lang="ja-JP" sz="1100" b="1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kern="1200">
                          <a:solidFill>
                            <a:srgbClr val="FF7E79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上下</a:t>
                      </a:r>
                      <a:endParaRPr kumimoji="1" lang="en-US" altLang="ja-JP" sz="2000" b="1" kern="1200" dirty="0">
                        <a:solidFill>
                          <a:srgbClr val="FF7E7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kumimoji="1" lang="en-US" sz="20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( Vertical )</a:t>
                      </a:r>
                      <a:endParaRPr lang="ja-JP" sz="1100" b="1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006652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HAPPY</a:t>
                      </a:r>
                      <a:endParaRPr lang="ja-JP" sz="11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共感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○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上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77953"/>
                  </a:ext>
                </a:extLst>
              </a:tr>
              <a:tr h="55441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CONFUSED &amp; ANGRY &amp; DISGUSTED</a:t>
                      </a:r>
                      <a:endParaRPr lang="ja-JP" sz="11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反省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×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下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748885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SURPRISED &amp; FEAR</a:t>
                      </a:r>
                      <a:endParaRPr lang="ja-JP" sz="11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警戒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×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上</a:t>
                      </a:r>
                      <a:endParaRPr lang="en-US" altLang="ja-JP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134352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SAD</a:t>
                      </a:r>
                      <a:endParaRPr lang="ja-JP" sz="11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慰め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○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下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295536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CALM</a:t>
                      </a:r>
                      <a:endParaRPr lang="ja-JP" sz="11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共感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×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下</a:t>
                      </a:r>
                      <a:endParaRPr lang="ja-JP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676526"/>
                  </a:ext>
                </a:extLst>
              </a:tr>
            </a:tbl>
          </a:graphicData>
        </a:graphic>
      </p:graphicFrame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8CF6039-283F-90A7-7030-615266919F99}"/>
              </a:ext>
            </a:extLst>
          </p:cNvPr>
          <p:cNvGrpSpPr/>
          <p:nvPr/>
        </p:nvGrpSpPr>
        <p:grpSpPr>
          <a:xfrm>
            <a:off x="2590954" y="4518000"/>
            <a:ext cx="3962093" cy="2340000"/>
            <a:chOff x="2594928" y="4518000"/>
            <a:chExt cx="3962093" cy="2340000"/>
          </a:xfrm>
        </p:grpSpPr>
        <p:pic>
          <p:nvPicPr>
            <p:cNvPr id="3" name="図 2" descr="電子機器, 屋内, カメラ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48DC3788-E11D-C1AE-71AE-7BE90590685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9021" y="4518000"/>
              <a:ext cx="3798000" cy="2340000"/>
            </a:xfrm>
            <a:prstGeom prst="rect">
              <a:avLst/>
            </a:prstGeom>
          </p:spPr>
        </p:pic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5F611991-B291-B7D1-DAE9-C82D7BD8FD8E}"/>
                </a:ext>
              </a:extLst>
            </p:cNvPr>
            <p:cNvGrpSpPr/>
            <p:nvPr/>
          </p:nvGrpSpPr>
          <p:grpSpPr>
            <a:xfrm>
              <a:off x="2594928" y="4770825"/>
              <a:ext cx="3787608" cy="1968542"/>
              <a:chOff x="2516361" y="4699385"/>
              <a:chExt cx="3787608" cy="1968542"/>
            </a:xfrm>
          </p:grpSpPr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124E2E79-EF2F-F0C7-667A-2C5DDDA24CCE}"/>
                  </a:ext>
                </a:extLst>
              </p:cNvPr>
              <p:cNvSpPr txBox="1"/>
              <p:nvPr/>
            </p:nvSpPr>
            <p:spPr>
              <a:xfrm>
                <a:off x="2516361" y="4699385"/>
                <a:ext cx="1230554" cy="400110"/>
              </a:xfrm>
              <a:prstGeom prst="rect">
                <a:avLst/>
              </a:prstGeom>
              <a:solidFill>
                <a:srgbClr val="FF7E79"/>
              </a:solidFill>
              <a:ln w="38100">
                <a:solidFill>
                  <a:srgbClr val="FF7E7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Motor 2</a:t>
                </a:r>
                <a:endParaRPr kumimoji="1" lang="ja-JP" altLang="en-US" sz="20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37E40B3D-E86D-5FF5-79E5-B763F5000490}"/>
                  </a:ext>
                </a:extLst>
              </p:cNvPr>
              <p:cNvSpPr/>
              <p:nvPr/>
            </p:nvSpPr>
            <p:spPr>
              <a:xfrm>
                <a:off x="3746914" y="4699387"/>
                <a:ext cx="958379" cy="1527319"/>
              </a:xfrm>
              <a:prstGeom prst="rect">
                <a:avLst/>
              </a:prstGeom>
              <a:noFill/>
              <a:ln w="38100"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BD138ED9-D2ED-D4CD-321A-ABD78E609458}"/>
                  </a:ext>
                </a:extLst>
              </p:cNvPr>
              <p:cNvSpPr txBox="1"/>
              <p:nvPr/>
            </p:nvSpPr>
            <p:spPr>
              <a:xfrm>
                <a:off x="5052354" y="4890819"/>
                <a:ext cx="1251615" cy="400110"/>
              </a:xfrm>
              <a:prstGeom prst="rect">
                <a:avLst/>
              </a:prstGeom>
              <a:solidFill>
                <a:srgbClr val="0096FF"/>
              </a:solidFill>
              <a:ln w="38100">
                <a:solidFill>
                  <a:srgbClr val="009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Motor 1</a:t>
                </a:r>
                <a:endParaRPr kumimoji="1" lang="ja-JP" altLang="en-US" sz="20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A5F54B51-7BC1-F8F1-A3CD-E3224041AB66}"/>
                  </a:ext>
                </a:extLst>
              </p:cNvPr>
              <p:cNvSpPr/>
              <p:nvPr/>
            </p:nvSpPr>
            <p:spPr>
              <a:xfrm>
                <a:off x="4760165" y="5293126"/>
                <a:ext cx="1543803" cy="1374801"/>
              </a:xfrm>
              <a:prstGeom prst="rect">
                <a:avLst/>
              </a:prstGeom>
              <a:noFill/>
              <a:ln w="3810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03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EEA4EB4B1C87045B2C7B9E34AE6DFF4" ma:contentTypeVersion="16" ma:contentTypeDescription="新しいドキュメントを作成します。" ma:contentTypeScope="" ma:versionID="3b7890b58973926469a24e18cabb1b6a">
  <xsd:schema xmlns:xsd="http://www.w3.org/2001/XMLSchema" xmlns:xs="http://www.w3.org/2001/XMLSchema" xmlns:p="http://schemas.microsoft.com/office/2006/metadata/properties" xmlns:ns2="c8a3c59a-3bb1-4ac4-8580-9b2ba74cfe5b" xmlns:ns3="56bf2a1e-b0f5-401e-a825-4d0cd333482d" targetNamespace="http://schemas.microsoft.com/office/2006/metadata/properties" ma:root="true" ma:fieldsID="c719e2dd3f90b946f6cf698ef2cf7f3d" ns2:_="" ns3:_="">
    <xsd:import namespace="c8a3c59a-3bb1-4ac4-8580-9b2ba74cfe5b"/>
    <xsd:import namespace="56bf2a1e-b0f5-401e-a825-4d0cd33348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3c59a-3bb1-4ac4-8580-9b2ba74cfe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60da577d-8c11-42e1-9807-59d1f71190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f2a1e-b0f5-401e-a825-4d0cd333482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b7adad-3fb7-4e7a-8b83-8b41f07d25c8}" ma:internalName="TaxCatchAll" ma:showField="CatchAllData" ma:web="56bf2a1e-b0f5-401e-a825-4d0cd33348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053A5C-C824-4F6E-9984-EBC18E1E70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3c59a-3bb1-4ac4-8580-9b2ba74cfe5b"/>
    <ds:schemaRef ds:uri="56bf2a1e-b0f5-401e-a825-4d0cd33348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CCCB20-9FF4-46A0-8679-3A2E739936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{DC8F35D1-E404-D442-AF2A-52B4D421E384}tf16401378</Template>
  <TotalTime>51721</TotalTime>
  <Words>1093</Words>
  <Application>Microsoft Office PowerPoint</Application>
  <PresentationFormat>画面に合わせる (4:3)</PresentationFormat>
  <Paragraphs>440</Paragraphs>
  <Slides>29</Slides>
  <Notes>22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8" baseType="lpstr">
      <vt:lpstr>ＭＳ Ｐゴシック</vt:lpstr>
      <vt:lpstr>MS Gothic</vt:lpstr>
      <vt:lpstr>游ゴシック</vt:lpstr>
      <vt:lpstr>游明朝</vt:lpstr>
      <vt:lpstr>Arial</vt:lpstr>
      <vt:lpstr>Garamond</vt:lpstr>
      <vt:lpstr>Times New Roman</vt:lpstr>
      <vt:lpstr>Verdana</vt:lpstr>
      <vt:lpstr>Office テーマ</vt:lpstr>
      <vt:lpstr>福田 &amp; Yeoh ゼミ 進捗報告(11/25)</vt:lpstr>
      <vt:lpstr>PowerPoint プレゼンテーション</vt:lpstr>
      <vt:lpstr>感情表現に基づく人とロボットの インタラクション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139</cp:revision>
  <dcterms:created xsi:type="dcterms:W3CDTF">2021-11-05T11:24:13Z</dcterms:created>
  <dcterms:modified xsi:type="dcterms:W3CDTF">2023-05-05T07:13:24Z</dcterms:modified>
</cp:coreProperties>
</file>